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2" r:id="rId2"/>
    <p:sldId id="291" r:id="rId3"/>
    <p:sldId id="294" r:id="rId4"/>
    <p:sldId id="297" r:id="rId5"/>
    <p:sldId id="298" r:id="rId6"/>
    <p:sldId id="299" r:id="rId7"/>
    <p:sldId id="300" r:id="rId8"/>
    <p:sldId id="301" r:id="rId9"/>
    <p:sldId id="293" r:id="rId10"/>
    <p:sldId id="295" r:id="rId1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4AB"/>
    <a:srgbClr val="64C4D2"/>
    <a:srgbClr val="FCB421"/>
    <a:srgbClr val="6B9095"/>
    <a:srgbClr val="01BCFF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8" autoAdjust="0"/>
    <p:restoredTop sz="95940"/>
  </p:normalViewPr>
  <p:slideViewPr>
    <p:cSldViewPr snapToGrid="0">
      <p:cViewPr varScale="1">
        <p:scale>
          <a:sx n="111" d="100"/>
          <a:sy n="111" d="100"/>
        </p:scale>
        <p:origin x="7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1D33-F7B9-44BF-9024-FCB56EB4EE4B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1587E-F463-427A-B8EF-1FF62ED1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871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2C40A-64A3-854D-9722-9DF7AB070943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A6CA-08DE-A243-AA63-9CA2BACB49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9863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46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90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90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33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67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5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11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9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8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04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98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00C1-375C-4E94-9D09-F70485292F1F}" type="datetimeFigureOut">
              <a:rPr lang="pt-BR" smtClean="0"/>
              <a:pPr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89AF-28FD-4C48-A441-C6208E692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80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954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51" y="2788415"/>
            <a:ext cx="3484899" cy="313104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08960" y="2297277"/>
            <a:ext cx="597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1094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EIXOS TEMÁTICOS EM PAUTA - PROETUSP</a:t>
            </a:r>
            <a:endParaRPr lang="pt-BR" dirty="0">
              <a:solidFill>
                <a:srgbClr val="1094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46766" y="1889760"/>
            <a:ext cx="189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1094AB"/>
                </a:solidFill>
              </a:rPr>
              <a:t>Ciclo de Painéis</a:t>
            </a:r>
            <a:endParaRPr lang="pt-BR" dirty="0">
              <a:solidFill>
                <a:srgbClr val="1094AB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08960" y="6042941"/>
            <a:ext cx="597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1094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de agosto </a:t>
            </a:r>
            <a:r>
              <a:rPr lang="pt-BR" dirty="0">
                <a:solidFill>
                  <a:srgbClr val="1094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dirty="0" smtClean="0">
                <a:solidFill>
                  <a:srgbClr val="1094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BR" b="1" u="sng" baseline="30000" dirty="0" smtClean="0">
                <a:solidFill>
                  <a:srgbClr val="1094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pt-BR" dirty="0" smtClean="0">
                <a:solidFill>
                  <a:srgbClr val="1094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setembro 2022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68040" y="6412273"/>
            <a:ext cx="545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1094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Auditório István Jancsó</a:t>
            </a:r>
          </a:p>
        </p:txBody>
      </p:sp>
    </p:spTree>
    <p:extLst>
      <p:ext uri="{BB962C8B-B14F-4D97-AF65-F5344CB8AC3E}">
        <p14:creationId xmlns:p14="http://schemas.microsoft.com/office/powerpoint/2010/main" val="7790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28008" y="4606999"/>
            <a:ext cx="3503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CB421"/>
                </a:solidFill>
              </a:rPr>
              <a:t>EDUCAÇÃO</a:t>
            </a:r>
            <a:endParaRPr lang="pt-BR" sz="5400" dirty="0">
              <a:solidFill>
                <a:srgbClr val="FCB4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6574" y="17492"/>
            <a:ext cx="12620832" cy="665772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28008" y="4606999"/>
            <a:ext cx="3503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CB421"/>
                </a:solidFill>
              </a:rPr>
              <a:t>EDUCAÇÃO</a:t>
            </a:r>
            <a:endParaRPr lang="pt-BR" sz="5400" dirty="0">
              <a:solidFill>
                <a:srgbClr val="FCB4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2602" y="1926480"/>
            <a:ext cx="5053684" cy="449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Calibri" panose="020F0502020204030204" pitchFamily="34" charset="0"/>
              </a:rPr>
              <a:t>Neoliberal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Calibri" panose="020F0502020204030204" pitchFamily="34" charset="0"/>
              </a:rPr>
              <a:t>Globalizado</a:t>
            </a:r>
            <a:endParaRPr lang="pt-BR" sz="4400" dirty="0" smtClean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Calibri" panose="020F0502020204030204" pitchFamily="34" charset="0"/>
              </a:rPr>
              <a:t>Multicultural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Calibri" panose="020F0502020204030204" pitchFamily="34" charset="0"/>
              </a:rPr>
              <a:t>Desigual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Calibri" panose="020F0502020204030204" pitchFamily="34" charset="0"/>
              </a:rPr>
              <a:t>Meio ambiente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flipH="1">
            <a:off x="1332602" y="76066"/>
            <a:ext cx="959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1094AB"/>
                </a:solidFill>
              </a:rPr>
              <a:t>CENÁRIO</a:t>
            </a:r>
            <a:endParaRPr lang="pt-BR" sz="7200" dirty="0">
              <a:solidFill>
                <a:srgbClr val="1094AB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5869" y="931816"/>
            <a:ext cx="306978" cy="5126663"/>
          </a:xfrm>
          <a:prstGeom prst="rect">
            <a:avLst/>
          </a:prstGeom>
          <a:solidFill>
            <a:srgbClr val="FCB42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8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2601" y="1926480"/>
            <a:ext cx="10391567" cy="4359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Calibri" panose="020F0502020204030204" pitchFamily="34" charset="0"/>
              </a:rPr>
              <a:t>Democratização do acesso</a:t>
            </a:r>
            <a:endParaRPr lang="pt-BR" sz="4400" dirty="0" smtClean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Calibri" panose="020F0502020204030204" pitchFamily="34" charset="0"/>
              </a:rPr>
              <a:t>Nova função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Calibri" panose="020F0502020204030204" pitchFamily="34" charset="0"/>
              </a:rPr>
              <a:t>Precariedade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Calibri" panose="020F0502020204030204" pitchFamily="34" charset="0"/>
              </a:rPr>
              <a:t>Processo de homogeneização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flipH="1">
            <a:off x="1332602" y="76066"/>
            <a:ext cx="959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1094AB"/>
                </a:solidFill>
              </a:rPr>
              <a:t>ESCOLA</a:t>
            </a:r>
            <a:endParaRPr lang="pt-BR" sz="7200" dirty="0">
              <a:solidFill>
                <a:srgbClr val="1094AB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5869" y="931816"/>
            <a:ext cx="306978" cy="5126663"/>
          </a:xfrm>
          <a:prstGeom prst="rect">
            <a:avLst/>
          </a:prstGeom>
          <a:solidFill>
            <a:srgbClr val="FCB42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2602" y="2903703"/>
            <a:ext cx="10714256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Calibri" panose="020F0502020204030204" pitchFamily="34" charset="0"/>
              </a:rPr>
              <a:t>Construir uma sociedade menos injustiça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flipH="1">
            <a:off x="1332602" y="76066"/>
            <a:ext cx="959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1094AB"/>
                </a:solidFill>
              </a:rPr>
              <a:t>DESAFIO</a:t>
            </a:r>
            <a:endParaRPr lang="pt-BR" sz="7200" dirty="0">
              <a:solidFill>
                <a:srgbClr val="1094AB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5869" y="931816"/>
            <a:ext cx="306978" cy="5126663"/>
          </a:xfrm>
          <a:prstGeom prst="rect">
            <a:avLst/>
          </a:prstGeom>
          <a:solidFill>
            <a:srgbClr val="FCB42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1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2602" y="2297416"/>
            <a:ext cx="7043647" cy="282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Diferença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Currículo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Conhecimento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flipH="1">
            <a:off x="1332602" y="76066"/>
            <a:ext cx="959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1094AB"/>
                </a:solidFill>
              </a:rPr>
              <a:t>CONCEITOS </a:t>
            </a:r>
            <a:endParaRPr lang="pt-BR" sz="7200" dirty="0">
              <a:solidFill>
                <a:srgbClr val="1094AB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5869" y="931816"/>
            <a:ext cx="306978" cy="5126663"/>
          </a:xfrm>
          <a:prstGeom prst="rect">
            <a:avLst/>
          </a:prstGeom>
          <a:solidFill>
            <a:srgbClr val="FCB42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4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2602" y="2340548"/>
            <a:ext cx="10391567" cy="356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Valorizar o(a</a:t>
            </a: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professor(a) e </a:t>
            </a: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docência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Proporcionar infraestrutura adequada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Conceber e implementar políticas curriculares inclusivas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flipH="1">
            <a:off x="1332602" y="76066"/>
            <a:ext cx="959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1094AB"/>
                </a:solidFill>
              </a:rPr>
              <a:t>PROPOSIÇÕES</a:t>
            </a:r>
            <a:endParaRPr lang="pt-BR" sz="7200" dirty="0">
              <a:solidFill>
                <a:srgbClr val="1094AB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5869" y="931816"/>
            <a:ext cx="306978" cy="5126663"/>
          </a:xfrm>
          <a:prstGeom prst="rect">
            <a:avLst/>
          </a:prstGeom>
          <a:solidFill>
            <a:srgbClr val="FCB42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0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2601" y="1926480"/>
            <a:ext cx="10391567" cy="511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Produzir experiências curriculares que: 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façam dialogar conhecimentos diversos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qualifiquem a leitura da realidade e subsidiem intervenções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coloquem em circulação outras representações, outros significados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flipH="1">
            <a:off x="1332602" y="76066"/>
            <a:ext cx="959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1094AB"/>
                </a:solidFill>
              </a:rPr>
              <a:t>DESDOBRAMENTOS</a:t>
            </a:r>
            <a:endParaRPr lang="pt-BR" sz="7200" dirty="0">
              <a:solidFill>
                <a:srgbClr val="1094AB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5869" y="931816"/>
            <a:ext cx="306978" cy="5126663"/>
          </a:xfrm>
          <a:prstGeom prst="rect">
            <a:avLst/>
          </a:prstGeom>
          <a:solidFill>
            <a:srgbClr val="FCB42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6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flipH="1">
            <a:off x="336968" y="135998"/>
            <a:ext cx="9625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1094AB"/>
                </a:solidFill>
              </a:rPr>
              <a:t>Eixo Educação – Participantes </a:t>
            </a:r>
            <a:endParaRPr lang="pt-BR" sz="4000" dirty="0">
              <a:solidFill>
                <a:srgbClr val="1094AB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380" y="146775"/>
            <a:ext cx="1947788" cy="17500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 flipH="1">
            <a:off x="191588" y="843884"/>
            <a:ext cx="145380" cy="5682422"/>
          </a:xfrm>
          <a:prstGeom prst="rect">
            <a:avLst/>
          </a:prstGeom>
          <a:solidFill>
            <a:srgbClr val="FCB42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8235" y="843885"/>
            <a:ext cx="91738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1094AB"/>
                </a:solidFill>
              </a:rPr>
              <a:t>Coordenadores</a:t>
            </a:r>
          </a:p>
          <a:p>
            <a:r>
              <a:rPr lang="pt-BR" sz="3200" dirty="0" smtClean="0">
                <a:solidFill>
                  <a:srgbClr val="1094AB"/>
                </a:solidFill>
              </a:rPr>
              <a:t>Marcos Garcia Neira</a:t>
            </a:r>
          </a:p>
          <a:p>
            <a:r>
              <a:rPr lang="pt-BR" sz="3200" dirty="0" smtClean="0">
                <a:solidFill>
                  <a:srgbClr val="1094AB"/>
                </a:solidFill>
              </a:rPr>
              <a:t>Tadeu Fabricio Malheiros</a:t>
            </a:r>
            <a:endParaRPr lang="pt-BR" sz="3200" dirty="0">
              <a:solidFill>
                <a:srgbClr val="1094AB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71074"/>
              </p:ext>
            </p:extLst>
          </p:nvPr>
        </p:nvGraphicFramePr>
        <p:xfrm>
          <a:off x="698229" y="2504098"/>
          <a:ext cx="11187956" cy="3798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978">
                  <a:extLst>
                    <a:ext uri="{9D8B030D-6E8A-4147-A177-3AD203B41FA5}">
                      <a16:colId xmlns:a16="http://schemas.microsoft.com/office/drawing/2014/main" val="1479382840"/>
                    </a:ext>
                  </a:extLst>
                </a:gridCol>
                <a:gridCol w="5593978">
                  <a:extLst>
                    <a:ext uri="{9D8B030D-6E8A-4147-A177-3AD203B41FA5}">
                      <a16:colId xmlns:a16="http://schemas.microsoft.com/office/drawing/2014/main" val="3215304463"/>
                    </a:ext>
                  </a:extLst>
                </a:gridCol>
              </a:tblGrid>
              <a:tr h="3798997">
                <a:tc>
                  <a:txBody>
                    <a:bodyPr/>
                    <a:lstStyle/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Adriana Marcondes</a:t>
                      </a:r>
                    </a:p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Ariane </a:t>
                      </a:r>
                      <a:r>
                        <a:rPr lang="pt-BR" sz="3200" b="0" kern="1200" dirty="0" err="1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Baffa</a:t>
                      </a:r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Lourenço</a:t>
                      </a:r>
                    </a:p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Cassia </a:t>
                      </a:r>
                      <a:r>
                        <a:rPr lang="pt-BR" sz="3200" b="0" kern="1200" dirty="0" err="1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Natanie</a:t>
                      </a:r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3200" b="0" kern="1200" dirty="0" err="1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Peguim</a:t>
                      </a:r>
                      <a:endParaRPr lang="pt-BR" sz="3200" b="0" kern="1200" dirty="0" smtClean="0">
                        <a:solidFill>
                          <a:srgbClr val="64C4D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Cristina Leite</a:t>
                      </a:r>
                    </a:p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Iracema Nascimento</a:t>
                      </a:r>
                    </a:p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Leandro de Oliveira Rabelo</a:t>
                      </a:r>
                    </a:p>
                    <a:p>
                      <a:r>
                        <a:rPr lang="pt-BR" sz="3200" b="0" kern="1200" dirty="0" err="1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Odaléia</a:t>
                      </a:r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Telles M. M. Queiroz</a:t>
                      </a:r>
                    </a:p>
                    <a:p>
                      <a:endParaRPr lang="pt-BR" b="0" dirty="0">
                        <a:solidFill>
                          <a:srgbClr val="64C4D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Rosana Louro Ferreira Silva</a:t>
                      </a:r>
                    </a:p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Sarita Mazzini </a:t>
                      </a:r>
                      <a:r>
                        <a:rPr lang="pt-BR" sz="3200" b="0" kern="1200" dirty="0" err="1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Bruschi</a:t>
                      </a:r>
                      <a:endParaRPr lang="pt-BR" sz="3200" b="0" kern="1200" dirty="0" smtClean="0">
                        <a:solidFill>
                          <a:srgbClr val="64C4D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Sérgio César da Fonseca</a:t>
                      </a:r>
                    </a:p>
                    <a:p>
                      <a:r>
                        <a:rPr lang="pt-BR" sz="3200" b="0" kern="1200" dirty="0" err="1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Sumaya</a:t>
                      </a:r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Mattar</a:t>
                      </a:r>
                    </a:p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Vanessa Martins do Monte</a:t>
                      </a:r>
                    </a:p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Vinício de Macedo Santos</a:t>
                      </a:r>
                    </a:p>
                    <a:p>
                      <a:r>
                        <a:rPr lang="pt-BR" sz="3200" b="0" kern="1200" dirty="0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Vinicius Perez </a:t>
                      </a:r>
                      <a:r>
                        <a:rPr lang="pt-BR" sz="3200" b="0" kern="1200" dirty="0" err="1" smtClean="0">
                          <a:solidFill>
                            <a:srgbClr val="64C4D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Dictoro</a:t>
                      </a:r>
                      <a:endParaRPr lang="pt-BR" sz="3200" b="0" dirty="0">
                        <a:solidFill>
                          <a:srgbClr val="64C4D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235404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336968" y="6362844"/>
            <a:ext cx="11387200" cy="163462"/>
          </a:xfrm>
          <a:prstGeom prst="rect">
            <a:avLst/>
          </a:prstGeom>
          <a:solidFill>
            <a:srgbClr val="1094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1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152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Myna Nakabashi</dc:creator>
  <cp:lastModifiedBy>Marcos Garcia Neira</cp:lastModifiedBy>
  <cp:revision>170</cp:revision>
  <cp:lastPrinted>2022-07-22T13:43:54Z</cp:lastPrinted>
  <dcterms:created xsi:type="dcterms:W3CDTF">2022-03-28T12:03:17Z</dcterms:created>
  <dcterms:modified xsi:type="dcterms:W3CDTF">2022-08-30T21:18:19Z</dcterms:modified>
</cp:coreProperties>
</file>