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94" r:id="rId3"/>
    <p:sldId id="295" r:id="rId4"/>
    <p:sldId id="296" r:id="rId5"/>
    <p:sldId id="297" r:id="rId6"/>
    <p:sldId id="298" r:id="rId7"/>
    <p:sldId id="300" r:id="rId8"/>
    <p:sldId id="306" r:id="rId9"/>
    <p:sldId id="301" r:id="rId10"/>
    <p:sldId id="302" r:id="rId11"/>
    <p:sldId id="303" r:id="rId12"/>
    <p:sldId id="304" r:id="rId13"/>
    <p:sldId id="305" r:id="rId14"/>
    <p:sldId id="293" r:id="rId1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421"/>
    <a:srgbClr val="64C4D2"/>
    <a:srgbClr val="1094AB"/>
    <a:srgbClr val="6B9095"/>
    <a:srgbClr val="01BCFF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9" autoAdjust="0"/>
    <p:restoredTop sz="95044"/>
  </p:normalViewPr>
  <p:slideViewPr>
    <p:cSldViewPr snapToGrid="0">
      <p:cViewPr varScale="1">
        <p:scale>
          <a:sx n="88" d="100"/>
          <a:sy n="88" d="100"/>
        </p:scale>
        <p:origin x="10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D33-F7B9-44BF-9024-FCB56EB4EE4B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1587E-F463-427A-B8EF-1FF62ED1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871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2C40A-64A3-854D-9722-9DF7AB070943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A6CA-08DE-A243-AA63-9CA2BACB49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9863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46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90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90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33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67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5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11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8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04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9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00C1-375C-4E94-9D09-F70485292F1F}" type="datetimeFigureOut">
              <a:rPr lang="pt-BR" smtClean="0"/>
              <a:pPr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80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995647" y="6183406"/>
            <a:ext cx="1916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64C4D2"/>
                </a:solidFill>
              </a:rPr>
              <a:t>data/2022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8C3E823-98F0-604E-A931-FEFF4BB003CD}"/>
              </a:ext>
            </a:extLst>
          </p:cNvPr>
          <p:cNvSpPr txBox="1"/>
          <p:nvPr/>
        </p:nvSpPr>
        <p:spPr>
          <a:xfrm>
            <a:off x="3399391" y="208344"/>
            <a:ext cx="4907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1094AB"/>
                </a:solidFill>
              </a:rPr>
              <a:t>EIXO nome do Eixo </a:t>
            </a:r>
            <a:r>
              <a:rPr lang="pt-BR" sz="4400" dirty="0" err="1"/>
              <a:t>eixonomeCOORDENADORES</a:t>
            </a:r>
            <a:endParaRPr lang="pt-BR" sz="4400" dirty="0"/>
          </a:p>
        </p:txBody>
      </p:sp>
      <p:sp>
        <p:nvSpPr>
          <p:cNvPr id="3" name="AutoShape 2" descr="blob:https://web.whatsapp.com/1cf321fb-41fb-4fdc-8775-65d88583ed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423" y="977785"/>
            <a:ext cx="5943601" cy="533531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54424" y="824753"/>
            <a:ext cx="170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Outra opção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BC0D24-9EA6-3879-897D-C8C1257B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86" y="0"/>
            <a:ext cx="1182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4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62F7C6-B1AA-3044-CDF8-B5F4E9BE1A64}"/>
              </a:ext>
            </a:extLst>
          </p:cNvPr>
          <p:cNvSpPr txBox="1"/>
          <p:nvPr/>
        </p:nvSpPr>
        <p:spPr>
          <a:xfrm>
            <a:off x="5458265" y="872197"/>
            <a:ext cx="5712206" cy="4947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600" b="1" dirty="0">
                <a:effectLst/>
              </a:rPr>
              <a:t>* </a:t>
            </a:r>
            <a:r>
              <a:rPr lang="en-US" sz="2000" b="1" dirty="0">
                <a:effectLst/>
              </a:rPr>
              <a:t>Agenda</a:t>
            </a:r>
            <a:r>
              <a:rPr lang="en-US" sz="2000" dirty="0">
                <a:effectLst/>
              </a:rPr>
              <a:t>: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A </a:t>
            </a:r>
            <a:r>
              <a:rPr lang="en-US" sz="1600" b="1" dirty="0" err="1">
                <a:effectLst/>
              </a:rPr>
              <a:t>experiência</a:t>
            </a:r>
            <a:r>
              <a:rPr lang="en-US" sz="1600" b="1" dirty="0"/>
              <a:t> </a:t>
            </a:r>
            <a:r>
              <a:rPr lang="en-US" sz="1600" b="1" dirty="0">
                <a:effectLst/>
              </a:rPr>
              <a:t>de um </a:t>
            </a:r>
            <a:r>
              <a:rPr lang="en-US" sz="1600" b="1" dirty="0" err="1">
                <a:effectLst/>
              </a:rPr>
              <a:t>governo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controlado</a:t>
            </a:r>
            <a:r>
              <a:rPr lang="en-US" sz="1600" b="1" dirty="0">
                <a:effectLst/>
              </a:rPr>
              <a:t> por </a:t>
            </a:r>
            <a:r>
              <a:rPr lang="en-US" sz="1600" b="1" dirty="0" err="1">
                <a:effectLst/>
              </a:rPr>
              <a:t>grupos</a:t>
            </a:r>
            <a:r>
              <a:rPr lang="en-US" sz="1600" b="1" dirty="0">
                <a:effectLst/>
              </a:rPr>
              <a:t> que </a:t>
            </a:r>
            <a:r>
              <a:rPr lang="en-US" sz="1600" b="1" dirty="0" err="1">
                <a:effectLst/>
              </a:rPr>
              <a:t>ameaçam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destruir</a:t>
            </a:r>
            <a:r>
              <a:rPr lang="en-US" sz="1600" b="1" dirty="0">
                <a:effectLst/>
              </a:rPr>
              <a:t> o regime </a:t>
            </a:r>
            <a:r>
              <a:rPr lang="en-US" sz="1600" b="1" dirty="0" err="1">
                <a:effectLst/>
              </a:rPr>
              <a:t>democrático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nos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deixa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lições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importantes</a:t>
            </a:r>
            <a:r>
              <a:rPr lang="en-US" sz="1600" b="1" dirty="0"/>
              <a:t>: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Urge </a:t>
            </a:r>
            <a:r>
              <a:rPr lang="en-US" sz="1600" b="1" dirty="0" err="1">
                <a:effectLst/>
              </a:rPr>
              <a:t>restaurar</a:t>
            </a:r>
            <a:r>
              <a:rPr lang="en-US" sz="1600" b="1" dirty="0">
                <a:effectLst/>
              </a:rPr>
              <a:t> a plena </a:t>
            </a:r>
            <a:r>
              <a:rPr lang="en-US" sz="1600" b="1" dirty="0" err="1">
                <a:effectLst/>
              </a:rPr>
              <a:t>autoridade</a:t>
            </a:r>
            <a:r>
              <a:rPr lang="en-US" sz="1600" b="1" dirty="0">
                <a:effectLst/>
              </a:rPr>
              <a:t> da Carta de 1988</a:t>
            </a:r>
            <a:r>
              <a:rPr lang="en-US" sz="1600" b="1" dirty="0"/>
              <a:t> </a:t>
            </a:r>
            <a:r>
              <a:rPr lang="en-US" sz="1600" dirty="0" err="1"/>
              <a:t>como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plano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referência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comum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todas</a:t>
            </a:r>
            <a:r>
              <a:rPr lang="en-US" sz="1600" dirty="0">
                <a:effectLst/>
              </a:rPr>
              <a:t> as </a:t>
            </a:r>
            <a:r>
              <a:rPr lang="en-US" sz="1600" dirty="0" err="1">
                <a:effectLst/>
              </a:rPr>
              <a:t>forças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interessadas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preservação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nosso</a:t>
            </a:r>
            <a:r>
              <a:rPr lang="en-US" sz="1600" dirty="0">
                <a:effectLst/>
              </a:rPr>
              <a:t> regime </a:t>
            </a:r>
            <a:r>
              <a:rPr lang="en-US" sz="1600" dirty="0" err="1">
                <a:effectLst/>
              </a:rPr>
              <a:t>democrático</a:t>
            </a:r>
            <a:r>
              <a:rPr lang="en-US" sz="1600" dirty="0">
                <a:effectLst/>
              </a:rPr>
              <a:t> e, por </a:t>
            </a:r>
            <a:r>
              <a:rPr lang="en-US" sz="1600" dirty="0" err="1">
                <a:effectLst/>
              </a:rPr>
              <a:t>assim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dizer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sua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última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trincheira</a:t>
            </a:r>
            <a:r>
              <a:rPr lang="en-US" sz="1600" dirty="0">
                <a:effectLst/>
              </a:rPr>
              <a:t>; e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</a:t>
            </a:r>
            <a:r>
              <a:rPr lang="en-US" sz="1600" b="1" dirty="0" err="1">
                <a:effectLst/>
              </a:rPr>
              <a:t>perfeiçoar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alguns</a:t>
            </a:r>
            <a:r>
              <a:rPr lang="en-US" sz="1600" b="1" dirty="0">
                <a:effectLst/>
              </a:rPr>
              <a:t> de </a:t>
            </a:r>
            <a:r>
              <a:rPr lang="en-US" sz="1600" b="1" dirty="0" err="1">
                <a:effectLst/>
              </a:rPr>
              <a:t>seus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artigos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procedimentais</a:t>
            </a:r>
            <a:r>
              <a:rPr lang="en-US" sz="1600" b="1" dirty="0">
                <a:effectLst/>
              </a:rPr>
              <a:t>, </a:t>
            </a:r>
            <a:r>
              <a:rPr lang="en-US" sz="1600" dirty="0">
                <a:effectLst/>
              </a:rPr>
              <a:t>a </a:t>
            </a:r>
            <a:r>
              <a:rPr lang="en-US" sz="1600" dirty="0" err="1">
                <a:effectLst/>
              </a:rPr>
              <a:t>fim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torná</a:t>
            </a:r>
            <a:r>
              <a:rPr lang="en-US" sz="1600" dirty="0">
                <a:effectLst/>
              </a:rPr>
              <a:t>-los </a:t>
            </a:r>
            <a:r>
              <a:rPr lang="en-US" sz="1600" dirty="0" err="1">
                <a:effectLst/>
              </a:rPr>
              <a:t>menos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vulneráveis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interpretações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oportunistas</a:t>
            </a:r>
            <a:r>
              <a:rPr lang="en-US" sz="1600" dirty="0">
                <a:effectLst/>
              </a:rPr>
              <a:t> e </a:t>
            </a:r>
            <a:r>
              <a:rPr lang="en-US" sz="1600" dirty="0" err="1">
                <a:effectLst/>
              </a:rPr>
              <a:t>autoritárias</a:t>
            </a:r>
            <a:r>
              <a:rPr lang="en-US" sz="1600" dirty="0"/>
              <a:t>.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título</a:t>
            </a:r>
            <a:r>
              <a:rPr lang="en-US" sz="1600" b="1" dirty="0">
                <a:effectLst/>
              </a:rPr>
              <a:t> de </a:t>
            </a:r>
            <a:r>
              <a:rPr lang="en-US" sz="1600" b="1" dirty="0" err="1">
                <a:effectLst/>
              </a:rPr>
              <a:t>exemplo</a:t>
            </a:r>
            <a:r>
              <a:rPr lang="en-US" sz="1600" b="1" dirty="0">
                <a:effectLst/>
              </a:rPr>
              <a:t>, vale </a:t>
            </a:r>
            <a:r>
              <a:rPr lang="en-US" sz="1600" b="1" dirty="0" err="1">
                <a:effectLst/>
              </a:rPr>
              <a:t>mencionar</a:t>
            </a:r>
            <a:r>
              <a:rPr lang="en-US" sz="1600" b="1" dirty="0">
                <a:effectLst/>
              </a:rPr>
              <a:t> o </a:t>
            </a:r>
            <a:r>
              <a:rPr lang="en-US" sz="1600" b="1" dirty="0" err="1">
                <a:effectLst/>
              </a:rPr>
              <a:t>artigo</a:t>
            </a:r>
            <a:r>
              <a:rPr lang="en-US" sz="1600" b="1" dirty="0">
                <a:effectLst/>
              </a:rPr>
              <a:t> 142*</a:t>
            </a:r>
            <a:r>
              <a:rPr lang="en-US" sz="1600" dirty="0">
                <a:effectLst/>
              </a:rPr>
              <a:t>, que </a:t>
            </a:r>
            <a:r>
              <a:rPr lang="en-US" sz="1600" dirty="0" err="1">
                <a:effectLst/>
              </a:rPr>
              <a:t>recentemente</a:t>
            </a:r>
            <a:r>
              <a:rPr lang="en-US" sz="1600" dirty="0">
                <a:effectLst/>
              </a:rPr>
              <a:t>  se </a:t>
            </a:r>
            <a:r>
              <a:rPr lang="en-US" sz="1600" dirty="0" err="1">
                <a:effectLst/>
              </a:rPr>
              <a:t>desdobro</a:t>
            </a:r>
            <a:r>
              <a:rPr lang="en-US" sz="1600" dirty="0" err="1"/>
              <a:t>u</a:t>
            </a:r>
            <a:r>
              <a:rPr lang="en-US" sz="1600" dirty="0"/>
              <a:t> </a:t>
            </a:r>
            <a:r>
              <a:rPr lang="en-US" sz="1600" dirty="0" err="1"/>
              <a:t>n</a:t>
            </a:r>
            <a:r>
              <a:rPr lang="en-US" sz="1600" dirty="0" err="1">
                <a:effectLst/>
              </a:rPr>
              <a:t>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tese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maliciosa</a:t>
            </a:r>
            <a:r>
              <a:rPr lang="en-US" sz="1600" dirty="0">
                <a:effectLst/>
              </a:rPr>
              <a:t> de que as </a:t>
            </a:r>
            <a:r>
              <a:rPr lang="en-US" sz="1600" dirty="0" err="1">
                <a:effectLst/>
              </a:rPr>
              <a:t>Forças</a:t>
            </a:r>
            <a:r>
              <a:rPr lang="en-US" sz="1600" dirty="0">
                <a:effectLst/>
              </a:rPr>
              <a:t> Armadas </a:t>
            </a:r>
            <a:r>
              <a:rPr lang="en-US" sz="1600" dirty="0" err="1">
                <a:effectLst/>
              </a:rPr>
              <a:t>deveriam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atuar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como</a:t>
            </a:r>
            <a:r>
              <a:rPr lang="en-US" sz="1600" dirty="0">
                <a:effectLst/>
              </a:rPr>
              <a:t> um </a:t>
            </a:r>
            <a:r>
              <a:rPr lang="en-US" sz="1600" dirty="0" err="1">
                <a:effectLst/>
              </a:rPr>
              <a:t>suposto</a:t>
            </a:r>
            <a:r>
              <a:rPr lang="en-US" sz="1600" dirty="0">
                <a:effectLst/>
              </a:rPr>
              <a:t> “</a:t>
            </a:r>
            <a:r>
              <a:rPr lang="en-US" sz="1600" dirty="0" err="1">
                <a:effectLst/>
              </a:rPr>
              <a:t>poder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moderador</a:t>
            </a:r>
            <a:r>
              <a:rPr lang="en-US" sz="1600" dirty="0">
                <a:effectLst/>
              </a:rPr>
              <a:t>” ‒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verdade</a:t>
            </a:r>
            <a:r>
              <a:rPr lang="en-US" sz="1600" dirty="0">
                <a:effectLst/>
              </a:rPr>
              <a:t>, mero </a:t>
            </a:r>
            <a:r>
              <a:rPr lang="en-US" sz="1600" dirty="0" err="1">
                <a:effectLst/>
              </a:rPr>
              <a:t>pretexto</a:t>
            </a:r>
            <a:r>
              <a:rPr lang="en-US" sz="1600" dirty="0">
                <a:effectLst/>
              </a:rPr>
              <a:t> para que </a:t>
            </a:r>
            <a:r>
              <a:rPr lang="en-US" sz="1600" dirty="0" err="1">
                <a:effectLst/>
              </a:rPr>
              <a:t>voltem</a:t>
            </a:r>
            <a:r>
              <a:rPr lang="en-US" sz="1600" dirty="0">
                <a:effectLst/>
              </a:rPr>
              <a:t> a tutelar </a:t>
            </a:r>
            <a:r>
              <a:rPr lang="en-US" sz="1600" dirty="0" err="1">
                <a:effectLst/>
              </a:rPr>
              <a:t>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poderes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civis</a:t>
            </a:r>
            <a:r>
              <a:rPr lang="en-US" sz="1600" dirty="0">
                <a:effectLst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n-US" sz="1600" b="1" dirty="0">
                <a:effectLst/>
              </a:rPr>
              <a:t>* Art. 142:</a:t>
            </a:r>
            <a:r>
              <a:rPr lang="en-US" sz="1600" dirty="0">
                <a:effectLst/>
              </a:rPr>
              <a:t> “As </a:t>
            </a:r>
            <a:r>
              <a:rPr lang="en-US" sz="1600" dirty="0" err="1">
                <a:effectLst/>
              </a:rPr>
              <a:t>Forças</a:t>
            </a:r>
            <a:r>
              <a:rPr lang="en-US" sz="1600" dirty="0">
                <a:effectLst/>
              </a:rPr>
              <a:t> Armadas (...)  </a:t>
            </a:r>
            <a:r>
              <a:rPr lang="en-US" sz="1600" dirty="0" err="1">
                <a:effectLst/>
              </a:rPr>
              <a:t>são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instituições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nacionais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permanentes</a:t>
            </a:r>
            <a:r>
              <a:rPr lang="en-US" sz="1600" dirty="0">
                <a:effectLst/>
              </a:rPr>
              <a:t> e </a:t>
            </a:r>
            <a:r>
              <a:rPr lang="en-US" sz="1600" dirty="0" err="1">
                <a:effectLst/>
              </a:rPr>
              <a:t>regulares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organizadas</a:t>
            </a:r>
            <a:r>
              <a:rPr lang="en-US" sz="1600" dirty="0">
                <a:effectLst/>
              </a:rPr>
              <a:t> com base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hierarquia</a:t>
            </a:r>
            <a:r>
              <a:rPr lang="en-US" sz="1600" dirty="0">
                <a:effectLst/>
              </a:rPr>
              <a:t> e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disciplina</a:t>
            </a:r>
            <a:r>
              <a:rPr lang="en-US" sz="1600" dirty="0">
                <a:effectLst/>
              </a:rPr>
              <a:t>, sob a </a:t>
            </a:r>
            <a:r>
              <a:rPr lang="en-US" sz="1600" dirty="0" err="1">
                <a:effectLst/>
              </a:rPr>
              <a:t>autoridade</a:t>
            </a:r>
            <a:r>
              <a:rPr lang="en-US" sz="1600" dirty="0">
                <a:effectLst/>
              </a:rPr>
              <a:t> suprema do </a:t>
            </a:r>
            <a:r>
              <a:rPr lang="en-US" sz="1600" dirty="0" err="1">
                <a:effectLst/>
              </a:rPr>
              <a:t>Presidente</a:t>
            </a:r>
            <a:r>
              <a:rPr lang="en-US" sz="1600" dirty="0">
                <a:effectLst/>
              </a:rPr>
              <a:t> da República, e </a:t>
            </a:r>
            <a:r>
              <a:rPr lang="en-US" sz="1600" dirty="0" err="1">
                <a:effectLst/>
              </a:rPr>
              <a:t>destinam</a:t>
            </a:r>
            <a:r>
              <a:rPr lang="en-US" sz="1600" dirty="0">
                <a:effectLst/>
              </a:rPr>
              <a:t>-se à </a:t>
            </a:r>
            <a:r>
              <a:rPr lang="en-US" sz="1600" dirty="0" err="1">
                <a:effectLst/>
              </a:rPr>
              <a:t>defesa</a:t>
            </a:r>
            <a:r>
              <a:rPr lang="en-US" sz="1600" dirty="0">
                <a:effectLst/>
              </a:rPr>
              <a:t> da </a:t>
            </a:r>
            <a:r>
              <a:rPr lang="en-US" sz="1600" dirty="0" err="1">
                <a:effectLst/>
              </a:rPr>
              <a:t>Pátria</a:t>
            </a:r>
            <a:r>
              <a:rPr lang="en-US" sz="1600" dirty="0">
                <a:effectLst/>
              </a:rPr>
              <a:t>, à </a:t>
            </a:r>
            <a:r>
              <a:rPr lang="en-US" sz="1600" dirty="0" err="1">
                <a:effectLst/>
              </a:rPr>
              <a:t>garantia</a:t>
            </a:r>
            <a:r>
              <a:rPr lang="en-US" sz="1600" dirty="0">
                <a:effectLst/>
              </a:rPr>
              <a:t> dos </a:t>
            </a:r>
            <a:r>
              <a:rPr lang="en-US" sz="1600" dirty="0" err="1">
                <a:effectLst/>
              </a:rPr>
              <a:t>poderes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constitucionais</a:t>
            </a:r>
            <a:r>
              <a:rPr lang="en-US" sz="1600" dirty="0">
                <a:effectLst/>
              </a:rPr>
              <a:t> e, </a:t>
            </a:r>
            <a:r>
              <a:rPr lang="en-US" sz="1600" dirty="0" err="1">
                <a:effectLst/>
              </a:rPr>
              <a:t>por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iniciativa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qualquer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destes</a:t>
            </a:r>
            <a:r>
              <a:rPr lang="en-US" sz="1600" dirty="0">
                <a:effectLst/>
              </a:rPr>
              <a:t>, da lei e da </a:t>
            </a:r>
            <a:r>
              <a:rPr lang="en-US" sz="1600" dirty="0" err="1">
                <a:effectLst/>
              </a:rPr>
              <a:t>ordem</a:t>
            </a:r>
            <a:r>
              <a:rPr lang="en-US" sz="1600" dirty="0">
                <a:effectLst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4371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54DD77-0B0C-8F9F-3D4F-D2E37A773C8F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700" b="1" dirty="0"/>
              <a:t>* </a:t>
            </a:r>
            <a:r>
              <a:rPr lang="en-US" sz="2000" b="1" dirty="0"/>
              <a:t>O </a:t>
            </a:r>
            <a:r>
              <a:rPr lang="en-US" sz="2000" b="1" dirty="0" err="1"/>
              <a:t>segundo</a:t>
            </a:r>
            <a:r>
              <a:rPr lang="en-US" sz="2000" b="1" dirty="0"/>
              <a:t> </a:t>
            </a:r>
            <a:r>
              <a:rPr lang="en-US" sz="2000" b="1" dirty="0">
                <a:effectLst/>
              </a:rPr>
              <a:t>campo de </a:t>
            </a:r>
            <a:r>
              <a:rPr lang="en-US" sz="2000" b="1" dirty="0" err="1">
                <a:effectLst/>
              </a:rPr>
              <a:t>questões</a:t>
            </a:r>
            <a:r>
              <a:rPr lang="en-US" sz="2000" b="1" dirty="0">
                <a:effectLst/>
              </a:rPr>
              <a:t>: a crise </a:t>
            </a:r>
            <a:r>
              <a:rPr lang="en-US" sz="2000" b="1" dirty="0" err="1">
                <a:effectLst/>
              </a:rPr>
              <a:t>societária</a:t>
            </a:r>
            <a:endParaRPr lang="en-US" sz="2000" b="1" dirty="0"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E</a:t>
            </a:r>
            <a:r>
              <a:rPr lang="en-US" sz="1700" dirty="0" err="1">
                <a:effectLst/>
              </a:rPr>
              <a:t>feitos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devastadores</a:t>
            </a:r>
            <a:r>
              <a:rPr lang="en-US" sz="1700" dirty="0"/>
              <a:t> da</a:t>
            </a:r>
            <a:r>
              <a:rPr lang="en-US" sz="1700" dirty="0">
                <a:effectLst/>
              </a:rPr>
              <a:t> longa </a:t>
            </a:r>
            <a:r>
              <a:rPr lang="en-US" sz="1700" dirty="0" err="1">
                <a:effectLst/>
              </a:rPr>
              <a:t>estagnação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econômica</a:t>
            </a:r>
            <a:r>
              <a:rPr lang="en-US" sz="1700" dirty="0"/>
              <a:t> e da</a:t>
            </a:r>
            <a:r>
              <a:rPr lang="en-US" sz="1700" dirty="0">
                <a:effectLst/>
              </a:rPr>
              <a:t> crise </a:t>
            </a:r>
            <a:r>
              <a:rPr lang="en-US" sz="1700" dirty="0" err="1">
                <a:effectLst/>
              </a:rPr>
              <a:t>pandêmica</a:t>
            </a:r>
            <a:r>
              <a:rPr lang="en-US" sz="1700" dirty="0"/>
              <a:t>, que </a:t>
            </a:r>
            <a:r>
              <a:rPr lang="en-US" sz="1700" dirty="0" err="1"/>
              <a:t>agravaram</a:t>
            </a:r>
            <a:r>
              <a:rPr lang="en-US" sz="1700" dirty="0"/>
              <a:t> </a:t>
            </a:r>
            <a:r>
              <a:rPr lang="en-US" sz="1700" dirty="0" err="1"/>
              <a:t>os</a:t>
            </a:r>
            <a:r>
              <a:rPr lang="en-US" sz="1700" dirty="0"/>
              <a:t> </a:t>
            </a:r>
            <a:r>
              <a:rPr lang="en-US" sz="1700" dirty="0" err="1"/>
              <a:t>indicadores</a:t>
            </a:r>
            <a:r>
              <a:rPr lang="en-US" sz="1700" dirty="0"/>
              <a:t> </a:t>
            </a:r>
            <a:r>
              <a:rPr lang="en-US" sz="1700" dirty="0" err="1"/>
              <a:t>sociais</a:t>
            </a:r>
            <a:r>
              <a:rPr lang="en-US" sz="1700" dirty="0"/>
              <a:t> do </a:t>
            </a:r>
            <a:r>
              <a:rPr lang="en-US" sz="1700" dirty="0" err="1"/>
              <a:t>país</a:t>
            </a:r>
            <a:r>
              <a:rPr lang="en-US" sz="1700" dirty="0"/>
              <a:t>, </a:t>
            </a:r>
            <a:r>
              <a:rPr lang="en-US" sz="1700" dirty="0" err="1"/>
              <a:t>já</a:t>
            </a:r>
            <a:r>
              <a:rPr lang="en-US" sz="1700" dirty="0"/>
              <a:t> </a:t>
            </a:r>
            <a:r>
              <a:rPr lang="en-US" sz="1700" dirty="0" err="1"/>
              <a:t>historicamente</a:t>
            </a:r>
            <a:r>
              <a:rPr lang="en-US" sz="1700" dirty="0"/>
              <a:t> </a:t>
            </a:r>
            <a:r>
              <a:rPr lang="en-US" sz="1700" dirty="0" err="1"/>
              <a:t>negativos</a:t>
            </a:r>
            <a:r>
              <a:rPr lang="en-US" sz="1700" dirty="0"/>
              <a:t>.</a:t>
            </a:r>
            <a:endParaRPr lang="en-US" sz="1700" dirty="0"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No </a:t>
            </a:r>
            <a:r>
              <a:rPr lang="en-US" sz="1700" dirty="0" err="1"/>
              <a:t>próximo</a:t>
            </a:r>
            <a:r>
              <a:rPr lang="en-US" sz="1700" dirty="0"/>
              <a:t> </a:t>
            </a:r>
            <a:r>
              <a:rPr lang="en-US" sz="1700" dirty="0" err="1"/>
              <a:t>período</a:t>
            </a:r>
            <a:r>
              <a:rPr lang="en-US" sz="1700" dirty="0"/>
              <a:t>, um </a:t>
            </a:r>
            <a:r>
              <a:rPr lang="en-US" sz="1700" dirty="0" err="1"/>
              <a:t>enfrentamento</a:t>
            </a:r>
            <a:r>
              <a:rPr lang="en-US" sz="1700" dirty="0"/>
              <a:t> </a:t>
            </a:r>
            <a:r>
              <a:rPr lang="en-US" sz="1700" dirty="0" err="1"/>
              <a:t>sistemático</a:t>
            </a:r>
            <a:r>
              <a:rPr lang="en-US" sz="1700" dirty="0"/>
              <a:t> da </a:t>
            </a:r>
            <a:r>
              <a:rPr lang="en-US" sz="1700" dirty="0" err="1">
                <a:effectLst/>
              </a:rPr>
              <a:t>enorme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desigualdade</a:t>
            </a:r>
            <a:r>
              <a:rPr lang="en-US" sz="1700" dirty="0">
                <a:effectLst/>
              </a:rPr>
              <a:t> social e racial, e das </a:t>
            </a:r>
            <a:r>
              <a:rPr lang="en-US" sz="1700" dirty="0" err="1">
                <a:effectLst/>
              </a:rPr>
              <a:t>altas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taxas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miséria</a:t>
            </a:r>
            <a:r>
              <a:rPr lang="en-US" sz="1700" dirty="0">
                <a:effectLst/>
              </a:rPr>
              <a:t> e </a:t>
            </a:r>
            <a:r>
              <a:rPr lang="en-US" sz="1700" dirty="0" err="1">
                <a:effectLst/>
              </a:rPr>
              <a:t>desemprego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ter</a:t>
            </a:r>
            <a:r>
              <a:rPr lang="en-US" sz="1700" dirty="0" err="1"/>
              <a:t>á</a:t>
            </a:r>
            <a:r>
              <a:rPr lang="en-US" sz="1700" dirty="0"/>
              <a:t> de ser </a:t>
            </a:r>
            <a:r>
              <a:rPr lang="en-US" sz="1700" dirty="0" err="1"/>
              <a:t>desencadeado</a:t>
            </a:r>
            <a:r>
              <a:rPr lang="en-US" sz="1700" dirty="0"/>
              <a:t>.</a:t>
            </a:r>
            <a:endParaRPr lang="en-US" sz="1700" dirty="0"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Do </a:t>
            </a:r>
            <a:r>
              <a:rPr lang="en-US" sz="1700" b="1" dirty="0" err="1"/>
              <a:t>contrário</a:t>
            </a:r>
            <a:r>
              <a:rPr lang="en-US" sz="1700" b="1" dirty="0"/>
              <a:t>, a </a:t>
            </a:r>
            <a:r>
              <a:rPr lang="en-US" sz="1700" b="1" dirty="0" err="1"/>
              <a:t>desesperança</a:t>
            </a:r>
            <a:r>
              <a:rPr lang="en-US" sz="1700" b="1" dirty="0"/>
              <a:t> da </a:t>
            </a:r>
            <a:r>
              <a:rPr lang="en-US" sz="1700" b="1" dirty="0" err="1"/>
              <a:t>população</a:t>
            </a:r>
            <a:r>
              <a:rPr lang="en-US" sz="1700" b="1" dirty="0"/>
              <a:t>, </a:t>
            </a:r>
            <a:r>
              <a:rPr lang="en-US" sz="1700" b="1" dirty="0" err="1"/>
              <a:t>sentindo</a:t>
            </a:r>
            <a:r>
              <a:rPr lang="en-US" sz="1700" b="1" dirty="0"/>
              <a:t> que o regime politico </a:t>
            </a:r>
            <a:r>
              <a:rPr lang="en-US" sz="1700" b="1" dirty="0" err="1"/>
              <a:t>lhe</a:t>
            </a:r>
            <a:r>
              <a:rPr lang="en-US" sz="1700" b="1" dirty="0"/>
              <a:t> </a:t>
            </a:r>
            <a:r>
              <a:rPr lang="en-US" sz="1700" b="1" dirty="0" err="1"/>
              <a:t>vira</a:t>
            </a:r>
            <a:r>
              <a:rPr lang="en-US" sz="1700" b="1" dirty="0"/>
              <a:t> as </a:t>
            </a:r>
            <a:r>
              <a:rPr lang="en-US" sz="1700" b="1" dirty="0" err="1"/>
              <a:t>costas</a:t>
            </a:r>
            <a:r>
              <a:rPr lang="en-US" sz="1700" b="1" dirty="0"/>
              <a:t>, </a:t>
            </a:r>
            <a:r>
              <a:rPr lang="en-US" sz="1700" b="1" dirty="0" err="1"/>
              <a:t>fatalmente</a:t>
            </a:r>
            <a:r>
              <a:rPr lang="en-US" sz="1700" b="1" dirty="0"/>
              <a:t> a </a:t>
            </a:r>
            <a:r>
              <a:rPr lang="en-US" sz="1700" b="1" dirty="0" err="1"/>
              <a:t>fará</a:t>
            </a:r>
            <a:r>
              <a:rPr lang="en-US" sz="1700" b="1" dirty="0"/>
              <a:t> </a:t>
            </a:r>
            <a:r>
              <a:rPr lang="en-US" sz="1700" b="1" dirty="0" err="1"/>
              <a:t>dar</a:t>
            </a:r>
            <a:r>
              <a:rPr lang="en-US" sz="1700" b="1" dirty="0"/>
              <a:t> </a:t>
            </a:r>
            <a:r>
              <a:rPr lang="en-US" sz="1700" b="1" dirty="0" err="1"/>
              <a:t>ouvidos</a:t>
            </a:r>
            <a:r>
              <a:rPr lang="en-US" sz="1700" b="1" dirty="0"/>
              <a:t>, </a:t>
            </a:r>
            <a:r>
              <a:rPr lang="en-US" sz="1700" b="1" dirty="0" err="1"/>
              <a:t>em</a:t>
            </a:r>
            <a:r>
              <a:rPr lang="en-US" sz="1700" b="1" dirty="0"/>
              <a:t> </a:t>
            </a:r>
            <a:r>
              <a:rPr lang="en-US" sz="1700" b="1" dirty="0" err="1"/>
              <a:t>escala</a:t>
            </a:r>
            <a:r>
              <a:rPr lang="en-US" sz="1700" b="1" dirty="0"/>
              <a:t> </a:t>
            </a:r>
            <a:r>
              <a:rPr lang="en-US" sz="1700" b="1" dirty="0" err="1"/>
              <a:t>crescente</a:t>
            </a:r>
            <a:r>
              <a:rPr lang="en-US" sz="1700" b="1" dirty="0"/>
              <a:t>, a  </a:t>
            </a:r>
            <a:r>
              <a:rPr lang="en-US" sz="1700" b="1" dirty="0" err="1"/>
              <a:t>pregações</a:t>
            </a:r>
            <a:r>
              <a:rPr lang="en-US" sz="1700" b="1" dirty="0"/>
              <a:t> </a:t>
            </a:r>
            <a:r>
              <a:rPr lang="en-US" sz="1700" b="1" dirty="0" err="1"/>
              <a:t>autoritárias</a:t>
            </a:r>
            <a:r>
              <a:rPr lang="en-US" sz="1700" b="1" dirty="0"/>
              <a:t>.</a:t>
            </a:r>
            <a:endParaRPr lang="en-US" sz="1700" b="1" dirty="0"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Mesmo</a:t>
            </a:r>
            <a:r>
              <a:rPr lang="en-US" sz="1700" dirty="0"/>
              <a:t> que o </a:t>
            </a:r>
            <a:r>
              <a:rPr lang="en-US" sz="1700" dirty="0" err="1"/>
              <a:t>país</a:t>
            </a:r>
            <a:r>
              <a:rPr lang="en-US" sz="1700" dirty="0"/>
              <a:t> </a:t>
            </a:r>
            <a:r>
              <a:rPr lang="en-US" sz="1700" b="1" dirty="0" err="1"/>
              <a:t>consiga</a:t>
            </a:r>
            <a:r>
              <a:rPr lang="en-US" sz="1700" b="1" dirty="0"/>
              <a:t> </a:t>
            </a:r>
            <a:r>
              <a:rPr lang="en-US" sz="1700" b="1" dirty="0" err="1"/>
              <a:t>preservar</a:t>
            </a:r>
            <a:r>
              <a:rPr lang="en-US" sz="1700" b="1" dirty="0">
                <a:effectLst/>
              </a:rPr>
              <a:t> as </a:t>
            </a:r>
            <a:r>
              <a:rPr lang="en-US" sz="1700" b="1" dirty="0" err="1">
                <a:effectLst/>
              </a:rPr>
              <a:t>formalidades</a:t>
            </a:r>
            <a:r>
              <a:rPr lang="en-US" sz="1700" b="1" dirty="0">
                <a:effectLst/>
              </a:rPr>
              <a:t> da </a:t>
            </a:r>
            <a:r>
              <a:rPr lang="en-US" sz="1700" b="1" dirty="0" err="1">
                <a:effectLst/>
              </a:rPr>
              <a:t>política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democrática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mantidas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/>
              <a:t>essas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condições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adversas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ganharão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dianteira</a:t>
            </a:r>
            <a:r>
              <a:rPr lang="en-US" sz="1700" dirty="0">
                <a:effectLst/>
              </a:rPr>
              <a:t> </a:t>
            </a:r>
            <a:r>
              <a:rPr lang="en-US" sz="1700" b="1" dirty="0">
                <a:effectLst/>
              </a:rPr>
              <a:t>o </a:t>
            </a:r>
            <a:r>
              <a:rPr lang="en-US" sz="1700" b="1" dirty="0" err="1">
                <a:effectLst/>
              </a:rPr>
              <a:t>autoritarismo</a:t>
            </a:r>
            <a:r>
              <a:rPr lang="en-US" sz="1700" b="1" dirty="0">
                <a:effectLst/>
              </a:rPr>
              <a:t> social, </a:t>
            </a:r>
            <a:r>
              <a:rPr lang="en-US" sz="1700" dirty="0">
                <a:effectLst/>
              </a:rPr>
              <a:t>com </a:t>
            </a:r>
            <a:r>
              <a:rPr lang="en-US" sz="1700" dirty="0" err="1">
                <a:effectLst/>
              </a:rPr>
              <a:t>sua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brutalidade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sem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disfarce</a:t>
            </a:r>
            <a:r>
              <a:rPr lang="en-US" sz="1700" dirty="0"/>
              <a:t>.</a:t>
            </a:r>
            <a:r>
              <a:rPr lang="en-US" sz="1700" dirty="0">
                <a:effectLst/>
              </a:rPr>
              <a:t>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effectLst/>
              </a:rPr>
              <a:t>O </a:t>
            </a:r>
            <a:r>
              <a:rPr lang="en-US" sz="1700" b="1" dirty="0" err="1">
                <a:effectLst/>
              </a:rPr>
              <a:t>próprio</a:t>
            </a:r>
            <a:r>
              <a:rPr lang="en-US" sz="1700" b="1" dirty="0">
                <a:effectLst/>
              </a:rPr>
              <a:t> Estado</a:t>
            </a:r>
            <a:r>
              <a:rPr lang="en-US" sz="1700" dirty="0">
                <a:effectLst/>
              </a:rPr>
              <a:t>, com </a:t>
            </a:r>
            <a:r>
              <a:rPr lang="en-US" sz="1700" dirty="0" err="1">
                <a:effectLst/>
              </a:rPr>
              <a:t>ou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sem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grupos</a:t>
            </a:r>
            <a:r>
              <a:rPr lang="en-US" sz="1700" dirty="0">
                <a:effectLst/>
              </a:rPr>
              <a:t> de extrema </a:t>
            </a:r>
            <a:r>
              <a:rPr lang="en-US" sz="1700" dirty="0" err="1">
                <a:effectLst/>
              </a:rPr>
              <a:t>direita</a:t>
            </a:r>
            <a:r>
              <a:rPr lang="en-US" sz="1700" dirty="0">
                <a:effectLst/>
              </a:rPr>
              <a:t> a </a:t>
            </a:r>
            <a:r>
              <a:rPr lang="en-US" sz="1700" dirty="0" err="1">
                <a:effectLst/>
              </a:rPr>
              <a:t>encabeçá</a:t>
            </a:r>
            <a:r>
              <a:rPr lang="en-US" sz="1700" dirty="0">
                <a:effectLst/>
              </a:rPr>
              <a:t>-lo, </a:t>
            </a:r>
            <a:r>
              <a:rPr lang="en-US" sz="1700" dirty="0" err="1">
                <a:effectLst/>
              </a:rPr>
              <a:t>terminará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reduzido</a:t>
            </a:r>
            <a:r>
              <a:rPr lang="en-US" sz="1700" dirty="0">
                <a:effectLst/>
              </a:rPr>
              <a:t> a </a:t>
            </a:r>
            <a:r>
              <a:rPr lang="en-US" sz="1700" dirty="0" err="1">
                <a:effectLst/>
              </a:rPr>
              <a:t>suas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dimensões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mais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sombrias</a:t>
            </a:r>
            <a:r>
              <a:rPr lang="en-US" sz="1700" dirty="0">
                <a:effectLst/>
              </a:rPr>
              <a:t>: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em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vez</a:t>
            </a:r>
            <a:r>
              <a:rPr lang="en-US" sz="1700" b="1" dirty="0">
                <a:effectLst/>
              </a:rPr>
              <a:t> de um </a:t>
            </a:r>
            <a:r>
              <a:rPr lang="en-US" sz="1700" b="1" dirty="0" err="1">
                <a:effectLst/>
              </a:rPr>
              <a:t>provedor</a:t>
            </a:r>
            <a:r>
              <a:rPr lang="en-US" sz="1700" b="1" dirty="0">
                <a:effectLst/>
              </a:rPr>
              <a:t> da </a:t>
            </a:r>
            <a:r>
              <a:rPr lang="en-US" sz="1700" b="1" dirty="0" err="1">
                <a:effectLst/>
              </a:rPr>
              <a:t>paz</a:t>
            </a:r>
            <a:r>
              <a:rPr lang="en-US" sz="1700" b="1" dirty="0">
                <a:effectLst/>
              </a:rPr>
              <a:t> e dos </a:t>
            </a:r>
            <a:r>
              <a:rPr lang="en-US" sz="1700" b="1" dirty="0" err="1">
                <a:effectLst/>
              </a:rPr>
              <a:t>direitos</a:t>
            </a:r>
            <a:r>
              <a:rPr lang="en-US" sz="1700" b="1" dirty="0">
                <a:effectLst/>
              </a:rPr>
              <a:t>, </a:t>
            </a:r>
            <a:r>
              <a:rPr lang="en-US" sz="1700" b="1" dirty="0" err="1"/>
              <a:t>ergue</a:t>
            </a:r>
            <a:r>
              <a:rPr lang="en-US" sz="1700" b="1" dirty="0"/>
              <a:t>-se </a:t>
            </a:r>
            <a:r>
              <a:rPr lang="en-US" sz="1700" b="1" dirty="0">
                <a:effectLst/>
              </a:rPr>
              <a:t>um </a:t>
            </a:r>
            <a:r>
              <a:rPr lang="en-US" sz="1700" b="1" dirty="0" err="1">
                <a:effectLst/>
              </a:rPr>
              <a:t>multiplicador</a:t>
            </a:r>
            <a:r>
              <a:rPr lang="en-US" sz="1700" b="1" dirty="0">
                <a:effectLst/>
              </a:rPr>
              <a:t> da </a:t>
            </a:r>
            <a:r>
              <a:rPr lang="en-US" sz="1700" b="1" dirty="0" err="1">
                <a:effectLst/>
              </a:rPr>
              <a:t>violência</a:t>
            </a:r>
            <a:r>
              <a:rPr lang="en-US" sz="1700" b="1" dirty="0">
                <a:effectLst/>
              </a:rPr>
              <a:t> e da </a:t>
            </a:r>
            <a:r>
              <a:rPr lang="en-US" sz="1700" b="1" dirty="0" err="1">
                <a:effectLst/>
              </a:rPr>
              <a:t>ilegalidade</a:t>
            </a:r>
            <a:r>
              <a:rPr lang="en-US" sz="1700" b="1" dirty="0">
                <a:effectLst/>
              </a:rPr>
              <a:t>, </a:t>
            </a:r>
            <a:r>
              <a:rPr lang="en-US" sz="1700" b="1" dirty="0" err="1">
                <a:effectLst/>
              </a:rPr>
              <a:t>uma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agência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hiperpolicial</a:t>
            </a:r>
            <a:r>
              <a:rPr lang="en-US" sz="1700" b="1" dirty="0">
                <a:effectLst/>
              </a:rPr>
              <a:t>, </a:t>
            </a:r>
            <a:r>
              <a:rPr lang="en-US" sz="1700" b="1" dirty="0" err="1">
                <a:effectLst/>
              </a:rPr>
              <a:t>velha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conhecida</a:t>
            </a:r>
            <a:r>
              <a:rPr lang="en-US" sz="1700" b="1" dirty="0">
                <a:effectLst/>
              </a:rPr>
              <a:t> de </a:t>
            </a:r>
            <a:r>
              <a:rPr lang="en-US" sz="1700" b="1" dirty="0" err="1">
                <a:effectLst/>
              </a:rPr>
              <a:t>nossa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história</a:t>
            </a:r>
            <a:r>
              <a:rPr lang="en-US" sz="17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951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8F07A0-C41F-05D4-3780-D3EFCA6C91CF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900" dirty="0"/>
              <a:t>* </a:t>
            </a:r>
            <a:r>
              <a:rPr lang="en-US" sz="1900" b="1" dirty="0" err="1"/>
              <a:t>Assim</a:t>
            </a:r>
            <a:r>
              <a:rPr lang="en-US" sz="1900" b="1" dirty="0"/>
              <a:t>, </a:t>
            </a:r>
            <a:r>
              <a:rPr lang="en-US" sz="1900" b="1" dirty="0" err="1"/>
              <a:t>não</a:t>
            </a:r>
            <a:r>
              <a:rPr lang="en-US" sz="1900" b="1" dirty="0">
                <a:effectLst/>
              </a:rPr>
              <a:t> basta </a:t>
            </a:r>
            <a:r>
              <a:rPr lang="en-US" sz="1900" b="1" dirty="0" err="1">
                <a:effectLst/>
              </a:rPr>
              <a:t>afastar</a:t>
            </a:r>
            <a:r>
              <a:rPr lang="en-US" sz="1900" b="1" dirty="0">
                <a:effectLst/>
              </a:rPr>
              <a:t> o </a:t>
            </a:r>
            <a:r>
              <a:rPr lang="en-US" sz="1900" b="1" dirty="0" err="1">
                <a:effectLst/>
              </a:rPr>
              <a:t>perigo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eleitoral</a:t>
            </a:r>
            <a:r>
              <a:rPr lang="en-US" sz="1900" b="1" dirty="0">
                <a:effectLst/>
              </a:rPr>
              <a:t> do </a:t>
            </a:r>
            <a:r>
              <a:rPr lang="en-US" sz="1900" b="1" dirty="0" err="1">
                <a:effectLst/>
              </a:rPr>
              <a:t>autoritarismo</a:t>
            </a:r>
            <a:r>
              <a:rPr lang="en-US" sz="1900" b="1" dirty="0">
                <a:effectLst/>
              </a:rPr>
              <a:t>. </a:t>
            </a:r>
            <a:r>
              <a:rPr lang="en-US" sz="1900" dirty="0" err="1">
                <a:effectLst/>
              </a:rPr>
              <a:t>Esta</a:t>
            </a:r>
            <a:r>
              <a:rPr lang="en-US" sz="1900" dirty="0">
                <a:effectLst/>
              </a:rPr>
              <a:t> é</a:t>
            </a:r>
            <a:r>
              <a:rPr lang="en-US" sz="1900" dirty="0"/>
              <a:t> </a:t>
            </a:r>
            <a:r>
              <a:rPr lang="en-US" sz="1900" dirty="0" err="1">
                <a:effectLst/>
              </a:rPr>
              <a:t>uma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tarefa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necessária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porém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limitada</a:t>
            </a:r>
            <a:r>
              <a:rPr lang="en-US" sz="1900" dirty="0">
                <a:effectLst/>
              </a:rPr>
              <a:t> e </a:t>
            </a:r>
            <a:r>
              <a:rPr lang="en-US" sz="1900" dirty="0" err="1">
                <a:effectLst/>
              </a:rPr>
              <a:t>defensiva</a:t>
            </a:r>
            <a:r>
              <a:rPr lang="en-US" sz="1900" dirty="0">
                <a:effectLst/>
              </a:rPr>
              <a:t>.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b="1" dirty="0" err="1">
                <a:effectLst/>
              </a:rPr>
              <a:t>Desafios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colocados</a:t>
            </a:r>
            <a:r>
              <a:rPr lang="en-US" sz="1900" dirty="0">
                <a:effectLst/>
              </a:rPr>
              <a:t>: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b="1" dirty="0" err="1"/>
              <a:t>D</a:t>
            </a:r>
            <a:r>
              <a:rPr lang="en-US" sz="1900" b="1" dirty="0" err="1">
                <a:effectLst/>
              </a:rPr>
              <a:t>evolver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ao</a:t>
            </a:r>
            <a:r>
              <a:rPr lang="en-US" sz="1900" b="1" dirty="0">
                <a:effectLst/>
              </a:rPr>
              <a:t> Estado </a:t>
            </a:r>
            <a:r>
              <a:rPr lang="en-US" sz="1900" b="1" dirty="0" err="1">
                <a:effectLst/>
              </a:rPr>
              <a:t>sua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capacidade</a:t>
            </a:r>
            <a:r>
              <a:rPr lang="en-US" sz="1900" b="1" dirty="0">
                <a:effectLst/>
              </a:rPr>
              <a:t> de </a:t>
            </a:r>
            <a:r>
              <a:rPr lang="en-US" sz="1900" b="1" dirty="0" err="1">
                <a:effectLst/>
              </a:rPr>
              <a:t>promover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políticas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públicas</a:t>
            </a:r>
            <a:r>
              <a:rPr lang="en-US" sz="1900" b="1" dirty="0">
                <a:effectLst/>
              </a:rPr>
              <a:t> de </a:t>
            </a:r>
            <a:r>
              <a:rPr lang="en-US" sz="1900" b="1" dirty="0" err="1">
                <a:effectLst/>
              </a:rPr>
              <a:t>qualidade</a:t>
            </a:r>
            <a:r>
              <a:rPr lang="en-US" sz="1900" b="1" dirty="0">
                <a:effectLst/>
              </a:rPr>
              <a:t> e </a:t>
            </a:r>
            <a:r>
              <a:rPr lang="en-US" sz="1900" b="1" dirty="0" err="1">
                <a:effectLst/>
              </a:rPr>
              <a:t>larga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envergadura</a:t>
            </a:r>
            <a:r>
              <a:rPr lang="en-US" sz="1900" b="1" dirty="0">
                <a:effectLst/>
              </a:rPr>
              <a:t>, </a:t>
            </a:r>
            <a:r>
              <a:rPr lang="en-US" sz="1900" dirty="0" err="1">
                <a:effectLst/>
              </a:rPr>
              <a:t>em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setores</a:t>
            </a:r>
            <a:r>
              <a:rPr lang="en-US" sz="1900" dirty="0">
                <a:effectLst/>
              </a:rPr>
              <a:t> que </a:t>
            </a:r>
            <a:r>
              <a:rPr lang="en-US" sz="1900" dirty="0" err="1">
                <a:effectLst/>
              </a:rPr>
              <a:t>requerem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urgente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atenção</a:t>
            </a:r>
            <a:r>
              <a:rPr lang="en-US" sz="1900" dirty="0">
                <a:effectLst/>
              </a:rPr>
              <a:t> – tais </a:t>
            </a:r>
            <a:r>
              <a:rPr lang="en-US" sz="1900" dirty="0" err="1">
                <a:effectLst/>
              </a:rPr>
              <a:t>como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educação</a:t>
            </a:r>
            <a:r>
              <a:rPr lang="en-US" sz="1900" dirty="0">
                <a:effectLst/>
              </a:rPr>
              <a:t> e </a:t>
            </a:r>
            <a:r>
              <a:rPr lang="en-US" sz="1900" dirty="0" err="1">
                <a:effectLst/>
              </a:rPr>
              <a:t>saúde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pública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habitação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infraestrutura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ciência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indústria</a:t>
            </a:r>
            <a:r>
              <a:rPr lang="en-US" sz="1900" dirty="0">
                <a:effectLst/>
              </a:rPr>
              <a:t>. </a:t>
            </a:r>
            <a:endParaRPr lang="en-US" sz="1900" dirty="0"/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b="1" dirty="0" err="1">
                <a:effectLst/>
              </a:rPr>
              <a:t>Buscar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alianças</a:t>
            </a:r>
            <a:r>
              <a:rPr lang="en-US" sz="1900" b="1" dirty="0">
                <a:effectLst/>
              </a:rPr>
              <a:t> com </a:t>
            </a:r>
            <a:r>
              <a:rPr lang="en-US" sz="1900" b="1" dirty="0" err="1">
                <a:effectLst/>
              </a:rPr>
              <a:t>todas</a:t>
            </a:r>
            <a:r>
              <a:rPr lang="en-US" sz="1900" b="1" dirty="0">
                <a:effectLst/>
              </a:rPr>
              <a:t> as </a:t>
            </a:r>
            <a:r>
              <a:rPr lang="en-US" sz="1900" b="1" dirty="0" err="1">
                <a:effectLst/>
              </a:rPr>
              <a:t>formas</a:t>
            </a:r>
            <a:r>
              <a:rPr lang="en-US" sz="1900" b="1" dirty="0">
                <a:effectLst/>
              </a:rPr>
              <a:t> de </a:t>
            </a:r>
            <a:r>
              <a:rPr lang="en-US" sz="1900" b="1" dirty="0" err="1">
                <a:effectLst/>
              </a:rPr>
              <a:t>vertebração</a:t>
            </a:r>
            <a:r>
              <a:rPr lang="en-US" sz="1900" b="1" dirty="0">
                <a:effectLst/>
              </a:rPr>
              <a:t> da </a:t>
            </a:r>
            <a:r>
              <a:rPr lang="en-US" sz="1900" b="1" dirty="0" err="1">
                <a:effectLst/>
              </a:rPr>
              <a:t>sociedade</a:t>
            </a:r>
            <a:r>
              <a:rPr lang="en-US" sz="1900" b="1" dirty="0">
                <a:effectLst/>
              </a:rPr>
              <a:t> civil, </a:t>
            </a:r>
            <a:r>
              <a:rPr lang="en-US" sz="1900" dirty="0">
                <a:effectLst/>
              </a:rPr>
              <a:t>do </a:t>
            </a:r>
            <a:r>
              <a:rPr lang="en-US" sz="1900" dirty="0" err="1">
                <a:effectLst/>
              </a:rPr>
              <a:t>nível</a:t>
            </a:r>
            <a:r>
              <a:rPr lang="en-US" sz="1900" dirty="0">
                <a:effectLst/>
              </a:rPr>
              <a:t> local </a:t>
            </a:r>
            <a:r>
              <a:rPr lang="en-US" sz="1900" dirty="0" err="1">
                <a:effectLst/>
              </a:rPr>
              <a:t>ao</a:t>
            </a:r>
            <a:r>
              <a:rPr lang="en-US" sz="1900" dirty="0">
                <a:effectLst/>
              </a:rPr>
              <a:t> regional e </a:t>
            </a:r>
            <a:r>
              <a:rPr lang="en-US" sz="1900" dirty="0" err="1">
                <a:effectLst/>
              </a:rPr>
              <a:t>nacional</a:t>
            </a:r>
            <a:r>
              <a:rPr lang="en-US" sz="1900" dirty="0">
                <a:effectLst/>
              </a:rPr>
              <a:t>, dos </a:t>
            </a:r>
            <a:r>
              <a:rPr lang="en-US" sz="1900" dirty="0" err="1">
                <a:effectLst/>
              </a:rPr>
              <a:t>sindicatos</a:t>
            </a:r>
            <a:r>
              <a:rPr lang="en-US" sz="1900" dirty="0">
                <a:effectLst/>
              </a:rPr>
              <a:t> e </a:t>
            </a:r>
            <a:r>
              <a:rPr lang="en-US" sz="1900" dirty="0" err="1">
                <a:effectLst/>
              </a:rPr>
              <a:t>associações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tradicionais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movimentos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sociais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emergentes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todos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já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engajados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na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solidariedade</a:t>
            </a:r>
            <a:r>
              <a:rPr lang="en-US" sz="1900" dirty="0">
                <a:effectLst/>
              </a:rPr>
              <a:t> e </a:t>
            </a:r>
            <a:r>
              <a:rPr lang="en-US" sz="1900" dirty="0" err="1">
                <a:effectLst/>
              </a:rPr>
              <a:t>na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reanimação</a:t>
            </a:r>
            <a:r>
              <a:rPr lang="en-US" sz="1900" dirty="0">
                <a:effectLst/>
              </a:rPr>
              <a:t> do </a:t>
            </a:r>
            <a:r>
              <a:rPr lang="en-US" sz="1900" dirty="0" err="1">
                <a:effectLst/>
              </a:rPr>
              <a:t>fazer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coletivo</a:t>
            </a:r>
            <a:r>
              <a:rPr lang="en-US" sz="1900" dirty="0">
                <a:effectLst/>
              </a:rPr>
              <a:t>.</a:t>
            </a:r>
            <a:r>
              <a:rPr lang="en-US" sz="1900" b="1" dirty="0">
                <a:effectLst/>
              </a:rPr>
              <a:t> </a:t>
            </a:r>
            <a:endParaRPr lang="en-US" sz="1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111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28D6AA-D707-4EB3-6305-E40156AF878E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700" dirty="0"/>
              <a:t>* </a:t>
            </a:r>
            <a:r>
              <a:rPr lang="en-US" sz="2000" b="1" dirty="0"/>
              <a:t>CONCLUSÃO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effectLst/>
              </a:rPr>
              <a:t>Na </a:t>
            </a:r>
            <a:r>
              <a:rPr lang="en-US" sz="1700" b="1" dirty="0" err="1">
                <a:effectLst/>
              </a:rPr>
              <a:t>condição</a:t>
            </a:r>
            <a:r>
              <a:rPr lang="en-US" sz="1700" b="1" dirty="0">
                <a:effectLst/>
              </a:rPr>
              <a:t> de </a:t>
            </a:r>
            <a:r>
              <a:rPr lang="en-US" sz="1700" b="1" dirty="0" err="1">
                <a:effectLst/>
              </a:rPr>
              <a:t>pesquisadores</a:t>
            </a:r>
            <a:r>
              <a:rPr lang="en-US" sz="1700" b="1" dirty="0">
                <a:effectLst/>
              </a:rPr>
              <a:t> e </a:t>
            </a:r>
            <a:r>
              <a:rPr lang="en-US" sz="1700" b="1" dirty="0" err="1">
                <a:effectLst/>
              </a:rPr>
              <a:t>intelectuais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trata</a:t>
            </a:r>
            <a:r>
              <a:rPr lang="en-US" sz="1700" dirty="0">
                <a:effectLst/>
              </a:rPr>
              <a:t>-se de </a:t>
            </a:r>
            <a:r>
              <a:rPr lang="en-US" sz="1700" dirty="0" err="1">
                <a:effectLst/>
              </a:rPr>
              <a:t>explicitar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todas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essas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questões</a:t>
            </a:r>
            <a:r>
              <a:rPr lang="en-US" sz="1700" dirty="0">
                <a:effectLst/>
              </a:rPr>
              <a:t> e </a:t>
            </a:r>
            <a:r>
              <a:rPr lang="en-US" sz="1700" dirty="0" err="1">
                <a:effectLst/>
              </a:rPr>
              <a:t>articulá</a:t>
            </a:r>
            <a:r>
              <a:rPr lang="en-US" sz="1700" dirty="0">
                <a:effectLst/>
              </a:rPr>
              <a:t>-las </a:t>
            </a:r>
            <a:r>
              <a:rPr lang="en-US" sz="1700" dirty="0" err="1">
                <a:effectLst/>
              </a:rPr>
              <a:t>em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uma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linguagem</a:t>
            </a:r>
            <a:r>
              <a:rPr lang="en-US" sz="1700" dirty="0">
                <a:effectLst/>
              </a:rPr>
              <a:t> que, </a:t>
            </a:r>
            <a:r>
              <a:rPr lang="en-US" sz="1700" dirty="0" err="1">
                <a:effectLst/>
              </a:rPr>
              <a:t>partindo</a:t>
            </a:r>
            <a:r>
              <a:rPr lang="en-US" sz="1700" dirty="0">
                <a:effectLst/>
              </a:rPr>
              <a:t> dos </a:t>
            </a:r>
            <a:r>
              <a:rPr lang="en-US" sz="1700" dirty="0" err="1">
                <a:effectLst/>
              </a:rPr>
              <a:t>conteúdos</a:t>
            </a:r>
            <a:r>
              <a:rPr lang="en-US" sz="1700" dirty="0">
                <a:effectLst/>
              </a:rPr>
              <a:t> e </a:t>
            </a:r>
            <a:r>
              <a:rPr lang="en-US" sz="1700" dirty="0" err="1">
                <a:effectLst/>
              </a:rPr>
              <a:t>modos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elaboração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próprios</a:t>
            </a:r>
            <a:r>
              <a:rPr lang="en-US" sz="1700" dirty="0">
                <a:effectLst/>
              </a:rPr>
              <a:t> à  </a:t>
            </a:r>
            <a:r>
              <a:rPr lang="en-US" sz="1700" dirty="0" err="1">
                <a:effectLst/>
              </a:rPr>
              <a:t>Universidade</a:t>
            </a:r>
            <a:r>
              <a:rPr lang="en-US" sz="1700" dirty="0">
                <a:effectLst/>
              </a:rPr>
              <a:t>,  </a:t>
            </a:r>
            <a:r>
              <a:rPr lang="en-US" sz="1700" dirty="0" err="1">
                <a:effectLst/>
              </a:rPr>
              <a:t>possa</a:t>
            </a:r>
            <a:r>
              <a:rPr lang="en-US" sz="1700" dirty="0">
                <a:effectLst/>
              </a:rPr>
              <a:t> ser </a:t>
            </a:r>
            <a:r>
              <a:rPr lang="en-US" sz="1700" dirty="0" err="1">
                <a:effectLst/>
              </a:rPr>
              <a:t>compreendida</a:t>
            </a:r>
            <a:r>
              <a:rPr lang="en-US" sz="1700" dirty="0">
                <a:effectLst/>
              </a:rPr>
              <a:t> por um </a:t>
            </a:r>
            <a:r>
              <a:rPr lang="en-US" sz="1700" dirty="0" err="1">
                <a:effectLst/>
              </a:rPr>
              <a:t>público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mais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amplo</a:t>
            </a:r>
            <a:r>
              <a:rPr lang="en-US" sz="1700" dirty="0">
                <a:effectLst/>
              </a:rPr>
              <a:t>.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effectLst/>
              </a:rPr>
              <a:t>Do </a:t>
            </a:r>
            <a:r>
              <a:rPr lang="en-US" sz="1700" b="1" dirty="0" err="1">
                <a:effectLst/>
              </a:rPr>
              <a:t>mesmo</a:t>
            </a:r>
            <a:r>
              <a:rPr lang="en-US" sz="1700" b="1" dirty="0">
                <a:effectLst/>
              </a:rPr>
              <a:t> modo, as </a:t>
            </a:r>
            <a:r>
              <a:rPr lang="en-US" sz="1700" b="1" dirty="0" err="1">
                <a:effectLst/>
              </a:rPr>
              <a:t>propostas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visando</a:t>
            </a:r>
            <a:r>
              <a:rPr lang="en-US" sz="1700" dirty="0">
                <a:effectLst/>
              </a:rPr>
              <a:t> à </a:t>
            </a:r>
            <a:r>
              <a:rPr lang="en-US" sz="1700" dirty="0" err="1">
                <a:effectLst/>
              </a:rPr>
              <a:t>superação</a:t>
            </a:r>
            <a:r>
              <a:rPr lang="en-US" sz="1700" dirty="0">
                <a:effectLst/>
              </a:rPr>
              <a:t> de ambas, a </a:t>
            </a:r>
            <a:r>
              <a:rPr lang="en-US" sz="1700" dirty="0" err="1">
                <a:effectLst/>
              </a:rPr>
              <a:t>fragilidade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institucional</a:t>
            </a:r>
            <a:r>
              <a:rPr lang="en-US" sz="1700" dirty="0">
                <a:effectLst/>
              </a:rPr>
              <a:t> e a crise </a:t>
            </a:r>
            <a:r>
              <a:rPr lang="en-US" sz="1700" dirty="0" err="1">
                <a:effectLst/>
              </a:rPr>
              <a:t>societária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precisam</a:t>
            </a:r>
            <a:r>
              <a:rPr lang="en-US" sz="1700" dirty="0">
                <a:effectLst/>
              </a:rPr>
              <a:t> ser </a:t>
            </a:r>
            <a:r>
              <a:rPr lang="en-US" sz="1700" dirty="0" err="1">
                <a:effectLst/>
              </a:rPr>
              <a:t>construídas</a:t>
            </a:r>
            <a:r>
              <a:rPr lang="en-US" sz="1700" dirty="0">
                <a:effectLst/>
              </a:rPr>
              <a:t> por </a:t>
            </a:r>
            <a:r>
              <a:rPr lang="en-US" sz="1700" dirty="0" err="1">
                <a:effectLst/>
              </a:rPr>
              <a:t>meio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estratégias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diálogo</a:t>
            </a:r>
            <a:r>
              <a:rPr lang="en-US" sz="1700" dirty="0">
                <a:effectLst/>
              </a:rPr>
              <a:t>, que </a:t>
            </a:r>
            <a:r>
              <a:rPr lang="en-US" sz="1700" dirty="0" err="1">
                <a:effectLst/>
              </a:rPr>
              <a:t>permitam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sua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recepção</a:t>
            </a:r>
            <a:r>
              <a:rPr lang="en-US" sz="1700" dirty="0">
                <a:effectLst/>
              </a:rPr>
              <a:t> e </a:t>
            </a:r>
            <a:r>
              <a:rPr lang="en-US" sz="1700" dirty="0" err="1">
                <a:effectLst/>
              </a:rPr>
              <a:t>mesmo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reelaboração</a:t>
            </a:r>
            <a:r>
              <a:rPr lang="en-US" sz="1700" dirty="0">
                <a:effectLst/>
              </a:rPr>
              <a:t>, para </a:t>
            </a:r>
            <a:r>
              <a:rPr lang="en-US" sz="1700" dirty="0" err="1">
                <a:effectLst/>
              </a:rPr>
              <a:t>além</a:t>
            </a:r>
            <a:r>
              <a:rPr lang="en-US" sz="1700" dirty="0">
                <a:effectLst/>
              </a:rPr>
              <a:t> dos </a:t>
            </a:r>
            <a:r>
              <a:rPr lang="en-US" sz="1700" dirty="0" err="1">
                <a:effectLst/>
              </a:rPr>
              <a:t>limites</a:t>
            </a:r>
            <a:r>
              <a:rPr lang="en-US" sz="1700" dirty="0">
                <a:effectLst/>
              </a:rPr>
              <a:t> da </a:t>
            </a:r>
            <a:r>
              <a:rPr lang="en-US" sz="1700" dirty="0" err="1">
                <a:effectLst/>
              </a:rPr>
              <a:t>reflexão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acadêmica</a:t>
            </a:r>
            <a:r>
              <a:rPr lang="en-US" sz="1700" dirty="0">
                <a:effectLst/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 Este </a:t>
            </a:r>
            <a:r>
              <a:rPr lang="en-US" sz="1700" dirty="0" err="1">
                <a:effectLst/>
              </a:rPr>
              <a:t>parece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ter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sido</a:t>
            </a:r>
            <a:r>
              <a:rPr lang="en-US" sz="1700" dirty="0">
                <a:effectLst/>
              </a:rPr>
              <a:t> </a:t>
            </a:r>
            <a:r>
              <a:rPr lang="en-US" sz="1700" b="1" dirty="0">
                <a:effectLst/>
              </a:rPr>
              <a:t>o </a:t>
            </a:r>
            <a:r>
              <a:rPr lang="en-US" sz="1700" b="1" dirty="0" err="1">
                <a:effectLst/>
              </a:rPr>
              <a:t>caminho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seguido</a:t>
            </a:r>
            <a:r>
              <a:rPr lang="en-US" sz="1700" b="1" dirty="0">
                <a:effectLst/>
              </a:rPr>
              <a:t> pela “Carta </a:t>
            </a:r>
            <a:r>
              <a:rPr lang="en-US" sz="1700" b="1" dirty="0" err="1">
                <a:effectLst/>
              </a:rPr>
              <a:t>às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Brasileiras</a:t>
            </a:r>
            <a:r>
              <a:rPr lang="en-US" sz="1700" b="1" dirty="0">
                <a:effectLst/>
              </a:rPr>
              <a:t> e </a:t>
            </a:r>
            <a:r>
              <a:rPr lang="en-US" sz="1700" b="1" dirty="0" err="1">
                <a:effectLst/>
              </a:rPr>
              <a:t>Brasileiros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em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Defesa</a:t>
            </a:r>
            <a:r>
              <a:rPr lang="en-US" sz="1700" b="1" dirty="0">
                <a:effectLst/>
              </a:rPr>
              <a:t> do Estado </a:t>
            </a:r>
            <a:r>
              <a:rPr lang="en-US" sz="1700" b="1" dirty="0" err="1">
                <a:effectLst/>
              </a:rPr>
              <a:t>Democrático</a:t>
            </a:r>
            <a:r>
              <a:rPr lang="en-US" sz="1700" b="1" dirty="0">
                <a:effectLst/>
              </a:rPr>
              <a:t> de </a:t>
            </a:r>
            <a:r>
              <a:rPr lang="en-US" sz="1700" b="1" dirty="0" err="1">
                <a:effectLst/>
              </a:rPr>
              <a:t>Direito</a:t>
            </a:r>
            <a:r>
              <a:rPr lang="en-US" sz="1700" b="1" dirty="0">
                <a:effectLst/>
              </a:rPr>
              <a:t>”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mencionada</a:t>
            </a:r>
            <a:r>
              <a:rPr lang="en-US" sz="1700" dirty="0">
                <a:effectLst/>
              </a:rPr>
              <a:t> no </a:t>
            </a:r>
            <a:r>
              <a:rPr lang="en-US" sz="1700" dirty="0" err="1">
                <a:effectLst/>
              </a:rPr>
              <a:t>início</a:t>
            </a:r>
            <a:r>
              <a:rPr lang="en-US" sz="1700" dirty="0">
                <a:effectLst/>
              </a:rPr>
              <a:t>, a </a:t>
            </a:r>
            <a:r>
              <a:rPr lang="en-US" sz="1700" dirty="0" err="1">
                <a:effectLst/>
              </a:rPr>
              <a:t>até</a:t>
            </a:r>
            <a:r>
              <a:rPr lang="en-US" sz="1700" dirty="0">
                <a:effectLst/>
              </a:rPr>
              <a:t> agora </a:t>
            </a:r>
            <a:r>
              <a:rPr lang="en-US" sz="1700" dirty="0" err="1">
                <a:effectLst/>
              </a:rPr>
              <a:t>mais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exitosa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contribuição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nossa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Universidade</a:t>
            </a:r>
            <a:r>
              <a:rPr lang="en-US" sz="1700" dirty="0">
                <a:effectLst/>
              </a:rPr>
              <a:t> à </a:t>
            </a:r>
            <a:r>
              <a:rPr lang="en-US" sz="1700" dirty="0" err="1">
                <a:effectLst/>
              </a:rPr>
              <a:t>costura</a:t>
            </a:r>
            <a:r>
              <a:rPr lang="en-US" sz="1700" dirty="0">
                <a:effectLst/>
              </a:rPr>
              <a:t> de um novo </a:t>
            </a:r>
            <a:r>
              <a:rPr lang="en-US" sz="1700" dirty="0" err="1">
                <a:effectLst/>
              </a:rPr>
              <a:t>consenso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prol</a:t>
            </a:r>
            <a:r>
              <a:rPr lang="en-US" sz="1700" dirty="0">
                <a:effectLst/>
              </a:rPr>
              <a:t> da </a:t>
            </a:r>
            <a:r>
              <a:rPr lang="en-US" sz="1700" dirty="0" err="1">
                <a:effectLst/>
              </a:rPr>
              <a:t>democracia</a:t>
            </a:r>
            <a:r>
              <a:rPr lang="en-US" sz="1700" dirty="0">
                <a:effectLst/>
              </a:rPr>
              <a:t>.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effectLst/>
              </a:rPr>
              <a:t>Que </a:t>
            </a:r>
            <a:r>
              <a:rPr lang="en-US" sz="1700" b="1" dirty="0" err="1">
                <a:effectLst/>
              </a:rPr>
              <a:t>sirva</a:t>
            </a:r>
            <a:r>
              <a:rPr lang="en-US" sz="1700" b="1" dirty="0">
                <a:effectLst/>
              </a:rPr>
              <a:t> de </a:t>
            </a:r>
            <a:r>
              <a:rPr lang="en-US" sz="1700" b="1" dirty="0" err="1">
                <a:effectLst/>
              </a:rPr>
              <a:t>exemplo</a:t>
            </a:r>
            <a:r>
              <a:rPr lang="en-US" sz="1700" b="1" dirty="0">
                <a:effectLst/>
              </a:rPr>
              <a:t> para </a:t>
            </a:r>
            <a:r>
              <a:rPr lang="en-US" sz="1700" b="1" dirty="0" err="1">
                <a:effectLst/>
              </a:rPr>
              <a:t>outras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iniciativas</a:t>
            </a:r>
            <a:r>
              <a:rPr lang="en-US" sz="1700" b="1" dirty="0">
                <a:effectLst/>
              </a:rPr>
              <a:t> no </a:t>
            </a:r>
            <a:r>
              <a:rPr lang="en-US" sz="1700" b="1" dirty="0" err="1">
                <a:effectLst/>
              </a:rPr>
              <a:t>futuro</a:t>
            </a:r>
            <a:r>
              <a:rPr lang="en-US" sz="1700" b="1" dirty="0"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9928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flipH="1">
            <a:off x="336968" y="135998"/>
            <a:ext cx="962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1094AB"/>
                </a:solidFill>
              </a:rPr>
              <a:t>Eixo DEMOCRACIA – Participantes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 flipH="1">
            <a:off x="191588" y="843884"/>
            <a:ext cx="145380" cy="5682422"/>
          </a:xfrm>
          <a:prstGeom prst="rect">
            <a:avLst/>
          </a:prstGeom>
          <a:solidFill>
            <a:srgbClr val="FCB42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8235" y="843885"/>
            <a:ext cx="9173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64C4D2"/>
                </a:solidFill>
              </a:rPr>
              <a:t>Coordenadores</a:t>
            </a:r>
          </a:p>
          <a:p>
            <a:r>
              <a:rPr lang="pt-BR" sz="2800" b="1" dirty="0">
                <a:solidFill>
                  <a:srgbClr val="64C4D2"/>
                </a:solidFill>
              </a:rPr>
              <a:t>Cícero Araújo (FFLCH) e  Cibele </a:t>
            </a:r>
            <a:r>
              <a:rPr lang="pt-BR" sz="2800" b="1" dirty="0" err="1">
                <a:solidFill>
                  <a:srgbClr val="64C4D2"/>
                </a:solidFill>
              </a:rPr>
              <a:t>Saliba</a:t>
            </a:r>
            <a:r>
              <a:rPr lang="pt-BR" sz="2800" b="1" dirty="0">
                <a:solidFill>
                  <a:srgbClr val="64C4D2"/>
                </a:solidFill>
              </a:rPr>
              <a:t> Rizek (IAU)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97537"/>
              </p:ext>
            </p:extLst>
          </p:nvPr>
        </p:nvGraphicFramePr>
        <p:xfrm>
          <a:off x="725714" y="2082019"/>
          <a:ext cx="1099845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123">
                  <a:extLst>
                    <a:ext uri="{9D8B030D-6E8A-4147-A177-3AD203B41FA5}">
                      <a16:colId xmlns:a16="http://schemas.microsoft.com/office/drawing/2014/main" val="1479382840"/>
                    </a:ext>
                  </a:extLst>
                </a:gridCol>
                <a:gridCol w="6096331">
                  <a:extLst>
                    <a:ext uri="{9D8B030D-6E8A-4147-A177-3AD203B41FA5}">
                      <a16:colId xmlns:a16="http://schemas.microsoft.com/office/drawing/2014/main" val="3215304463"/>
                    </a:ext>
                  </a:extLst>
                </a:gridCol>
              </a:tblGrid>
              <a:tr h="4701848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Membros do Grupo Temático</a:t>
                      </a: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André Singer</a:t>
                      </a: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Paula Santoro</a:t>
                      </a: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Ruy Sardinha Lopes </a:t>
                      </a: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Aurea </a:t>
                      </a:r>
                      <a:r>
                        <a:rPr lang="pt-BR" sz="2000" b="1" dirty="0" err="1">
                          <a:solidFill>
                            <a:srgbClr val="64C4D2"/>
                          </a:solidFill>
                        </a:rPr>
                        <a:t>Ianni</a:t>
                      </a:r>
                      <a:endParaRPr lang="pt-BR" sz="2000" b="1" dirty="0">
                        <a:solidFill>
                          <a:srgbClr val="64C4D2"/>
                        </a:solidFill>
                      </a:endParaRP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Nilton Ota</a:t>
                      </a: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Virgílio Afonso da Silva</a:t>
                      </a: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Arthur Roberto </a:t>
                      </a:r>
                      <a:r>
                        <a:rPr lang="pt-BR" sz="2000" b="1" dirty="0" err="1">
                          <a:solidFill>
                            <a:srgbClr val="64C4D2"/>
                          </a:solidFill>
                        </a:rPr>
                        <a:t>Capella</a:t>
                      </a:r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 </a:t>
                      </a:r>
                      <a:r>
                        <a:rPr lang="pt-BR" sz="2000" b="1" dirty="0" err="1">
                          <a:solidFill>
                            <a:srgbClr val="64C4D2"/>
                          </a:solidFill>
                        </a:rPr>
                        <a:t>Giannattasio</a:t>
                      </a:r>
                      <a:endParaRPr lang="pt-BR" sz="2000" b="1" dirty="0">
                        <a:solidFill>
                          <a:srgbClr val="64C4D2"/>
                        </a:solidFill>
                      </a:endParaRP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Vera da Silva Telles </a:t>
                      </a: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Brasílio </a:t>
                      </a:r>
                      <a:r>
                        <a:rPr lang="pt-BR" sz="2000" b="1" dirty="0" err="1">
                          <a:solidFill>
                            <a:srgbClr val="64C4D2"/>
                          </a:solidFill>
                        </a:rPr>
                        <a:t>Sallum</a:t>
                      </a:r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 Jr.</a:t>
                      </a:r>
                    </a:p>
                    <a:p>
                      <a:r>
                        <a:rPr lang="pt-BR" sz="2000" b="1" dirty="0">
                          <a:solidFill>
                            <a:srgbClr val="64C4D2"/>
                          </a:solidFill>
                        </a:rPr>
                        <a:t>Leda </a:t>
                      </a:r>
                      <a:r>
                        <a:rPr lang="pt-BR" sz="2000" b="1" dirty="0" err="1">
                          <a:solidFill>
                            <a:srgbClr val="64C4D2"/>
                          </a:solidFill>
                        </a:rPr>
                        <a:t>Paulani</a:t>
                      </a:r>
                      <a:endParaRPr lang="pt-BR" sz="2000" b="1" dirty="0">
                        <a:solidFill>
                          <a:srgbClr val="64C4D2"/>
                        </a:solidFill>
                      </a:endParaRPr>
                    </a:p>
                    <a:p>
                      <a:endParaRPr lang="pt-BR" sz="2800" b="0" dirty="0">
                        <a:solidFill>
                          <a:srgbClr val="64C4D2"/>
                        </a:solidFill>
                      </a:endParaRPr>
                    </a:p>
                    <a:p>
                      <a:endParaRPr lang="pt-BR" sz="2800" b="0" dirty="0">
                        <a:solidFill>
                          <a:srgbClr val="64C4D2"/>
                        </a:solidFill>
                      </a:endParaRPr>
                    </a:p>
                    <a:p>
                      <a:endParaRPr lang="pt-BR" sz="2800" b="0" dirty="0">
                        <a:solidFill>
                          <a:srgbClr val="64C4D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800" b="0" dirty="0">
                        <a:solidFill>
                          <a:srgbClr val="64C4D2"/>
                        </a:solidFill>
                      </a:endParaRPr>
                    </a:p>
                    <a:p>
                      <a:endParaRPr lang="pt-BR" sz="2800" b="0" dirty="0">
                        <a:solidFill>
                          <a:srgbClr val="64C4D2"/>
                        </a:solidFill>
                      </a:endParaRPr>
                    </a:p>
                    <a:p>
                      <a:endParaRPr lang="pt-BR" sz="2800" b="0" dirty="0">
                        <a:solidFill>
                          <a:srgbClr val="64C4D2"/>
                        </a:solidFill>
                      </a:endParaRPr>
                    </a:p>
                    <a:p>
                      <a:endParaRPr lang="pt-BR" sz="2800" b="0" dirty="0">
                        <a:solidFill>
                          <a:srgbClr val="64C4D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235404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336968" y="6362844"/>
            <a:ext cx="11387200" cy="163462"/>
          </a:xfrm>
          <a:prstGeom prst="rect">
            <a:avLst/>
          </a:prstGeom>
          <a:solidFill>
            <a:srgbClr val="1094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13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F85E1E-ACAE-53A1-2FF5-457F72345556}"/>
              </a:ext>
            </a:extLst>
          </p:cNvPr>
          <p:cNvSpPr txBox="1"/>
          <p:nvPr/>
        </p:nvSpPr>
        <p:spPr>
          <a:xfrm>
            <a:off x="5556738" y="829995"/>
            <a:ext cx="5641867" cy="493349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600" b="1" dirty="0"/>
              <a:t>* INTRODUÇÃO</a:t>
            </a:r>
            <a:r>
              <a:rPr lang="en-US" sz="1500" dirty="0"/>
              <a:t> 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endParaRPr lang="en-US" sz="1500" dirty="0"/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cs typeface="Arial" panose="020B0604020202020204" pitchFamily="34" charset="0"/>
              </a:rPr>
              <a:t>Onze</a:t>
            </a:r>
            <a:r>
              <a:rPr lang="en-US" dirty="0"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cs typeface="Arial" panose="020B0604020202020204" pitchFamily="34" charset="0"/>
              </a:rPr>
              <a:t>agosto</a:t>
            </a:r>
            <a:r>
              <a:rPr lang="en-US" dirty="0">
                <a:effectLst/>
                <a:cs typeface="Arial" panose="020B0604020202020204" pitchFamily="34" charset="0"/>
              </a:rPr>
              <a:t> de 2022 </a:t>
            </a:r>
            <a:r>
              <a:rPr lang="en-US" dirty="0" err="1">
                <a:effectLst/>
                <a:cs typeface="Arial" panose="020B0604020202020204" pitchFamily="34" charset="0"/>
              </a:rPr>
              <a:t>ficará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guardado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em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nossa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memória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por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muitos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anos</a:t>
            </a:r>
            <a:r>
              <a:rPr lang="en-US" dirty="0">
                <a:effectLst/>
                <a:cs typeface="Arial" panose="020B0604020202020204" pitchFamily="34" charset="0"/>
              </a:rPr>
              <a:t> à </a:t>
            </a:r>
            <a:r>
              <a:rPr lang="en-US" dirty="0" err="1">
                <a:effectLst/>
                <a:cs typeface="Arial" panose="020B0604020202020204" pitchFamily="34" charset="0"/>
              </a:rPr>
              <a:t>frente</a:t>
            </a:r>
            <a:r>
              <a:rPr lang="en-US" dirty="0">
                <a:effectLst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cs typeface="Arial" panose="020B0604020202020204" pitchFamily="34" charset="0"/>
              </a:rPr>
              <a:t>Nesse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dia</a:t>
            </a:r>
            <a:r>
              <a:rPr lang="en-US" dirty="0">
                <a:effectLst/>
                <a:cs typeface="Arial" panose="020B0604020202020204" pitchFamily="34" charset="0"/>
              </a:rPr>
              <a:t>, a </a:t>
            </a:r>
            <a:r>
              <a:rPr lang="en-US" dirty="0" err="1">
                <a:effectLst/>
                <a:cs typeface="Arial" panose="020B0604020202020204" pitchFamily="34" charset="0"/>
              </a:rPr>
              <a:t>história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política</a:t>
            </a:r>
            <a:r>
              <a:rPr lang="en-US" dirty="0">
                <a:effectLst/>
                <a:cs typeface="Arial" panose="020B0604020202020204" pitchFamily="34" charset="0"/>
              </a:rPr>
              <a:t> do </a:t>
            </a:r>
            <a:r>
              <a:rPr lang="en-US" dirty="0" err="1">
                <a:effectLst/>
                <a:cs typeface="Arial" panose="020B0604020202020204" pitchFamily="34" charset="0"/>
              </a:rPr>
              <a:t>país</a:t>
            </a:r>
            <a:r>
              <a:rPr lang="en-US" dirty="0">
                <a:effectLst/>
                <a:cs typeface="Arial" panose="020B0604020202020204" pitchFamily="34" charset="0"/>
              </a:rPr>
              <a:t> e a da </a:t>
            </a:r>
            <a:r>
              <a:rPr lang="en-US" dirty="0" err="1">
                <a:effectLst/>
                <a:cs typeface="Arial" panose="020B0604020202020204" pitchFamily="34" charset="0"/>
              </a:rPr>
              <a:t>Universidade</a:t>
            </a:r>
            <a:r>
              <a:rPr lang="en-US" dirty="0">
                <a:effectLst/>
                <a:cs typeface="Arial" panose="020B0604020202020204" pitchFamily="34" charset="0"/>
              </a:rPr>
              <a:t> de São Paulo se </a:t>
            </a:r>
            <a:r>
              <a:rPr lang="en-US" dirty="0" err="1">
                <a:effectLst/>
                <a:cs typeface="Arial" panose="020B0604020202020204" pitchFamily="34" charset="0"/>
              </a:rPr>
              <a:t>reencontraram</a:t>
            </a:r>
            <a:r>
              <a:rPr lang="en-US" dirty="0"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cs typeface="Arial" panose="020B0604020202020204" pitchFamily="34" charset="0"/>
              </a:rPr>
              <a:t>depois</a:t>
            </a:r>
            <a:r>
              <a:rPr lang="en-US" dirty="0"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cs typeface="Arial" panose="020B0604020202020204" pitchFamily="34" charset="0"/>
              </a:rPr>
              <a:t>muitos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anos</a:t>
            </a:r>
            <a:r>
              <a:rPr lang="en-US" dirty="0">
                <a:effectLst/>
                <a:cs typeface="Arial" panose="020B0604020202020204" pitchFamily="34" charset="0"/>
              </a:rPr>
              <a:t>. No Largo de São Francisco, o </a:t>
            </a:r>
            <a:r>
              <a:rPr lang="en-US" dirty="0" err="1">
                <a:effectLst/>
                <a:cs typeface="Arial" panose="020B0604020202020204" pitchFamily="34" charset="0"/>
              </a:rPr>
              <a:t>reitor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desta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Universidade</a:t>
            </a:r>
            <a:r>
              <a:rPr lang="en-US" dirty="0">
                <a:effectLst/>
                <a:cs typeface="Arial" panose="020B0604020202020204" pitchFamily="34" charset="0"/>
              </a:rPr>
              <a:t> e o </a:t>
            </a:r>
            <a:r>
              <a:rPr lang="en-US" dirty="0" err="1">
                <a:effectLst/>
                <a:cs typeface="Arial" panose="020B0604020202020204" pitchFamily="34" charset="0"/>
              </a:rPr>
              <a:t>diretor</a:t>
            </a:r>
            <a:r>
              <a:rPr lang="en-US" dirty="0">
                <a:effectLst/>
                <a:cs typeface="Arial" panose="020B0604020202020204" pitchFamily="34" charset="0"/>
              </a:rPr>
              <a:t> da </a:t>
            </a:r>
            <a:r>
              <a:rPr lang="en-US" dirty="0" err="1">
                <a:effectLst/>
                <a:cs typeface="Arial" panose="020B0604020202020204" pitchFamily="34" charset="0"/>
              </a:rPr>
              <a:t>Faculdade</a:t>
            </a:r>
            <a:r>
              <a:rPr lang="en-US" dirty="0"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cs typeface="Arial" panose="020B0604020202020204" pitchFamily="34" charset="0"/>
              </a:rPr>
              <a:t>Direito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presidiam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uma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assembléia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inusitada</a:t>
            </a:r>
            <a:r>
              <a:rPr lang="en-US" dirty="0">
                <a:effectLst/>
                <a:cs typeface="Arial" panose="020B0604020202020204" pitchFamily="34" charset="0"/>
              </a:rPr>
              <a:t>, que </a:t>
            </a:r>
            <a:r>
              <a:rPr lang="en-US" dirty="0" err="1">
                <a:effectLst/>
                <a:cs typeface="Arial" panose="020B0604020202020204" pitchFamily="34" charset="0"/>
              </a:rPr>
              <a:t>acolhia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vozes</a:t>
            </a:r>
            <a:r>
              <a:rPr lang="en-US" dirty="0">
                <a:effectLst/>
                <a:cs typeface="Arial" panose="020B0604020202020204" pitchFamily="34" charset="0"/>
              </a:rPr>
              <a:t> do </a:t>
            </a:r>
            <a:r>
              <a:rPr lang="en-US" dirty="0" err="1">
                <a:effectLst/>
                <a:cs typeface="Arial" panose="020B0604020202020204" pitchFamily="34" charset="0"/>
              </a:rPr>
              <a:t>mais</a:t>
            </a:r>
            <a:r>
              <a:rPr lang="en-US" dirty="0">
                <a:effectLst/>
                <a:cs typeface="Arial" panose="020B0604020202020204" pitchFamily="34" charset="0"/>
              </a:rPr>
              <a:t> extenso e </a:t>
            </a:r>
            <a:r>
              <a:rPr lang="en-US" dirty="0" err="1">
                <a:effectLst/>
                <a:cs typeface="Arial" panose="020B0604020202020204" pitchFamily="34" charset="0"/>
              </a:rPr>
              <a:t>variado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espectro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possível</a:t>
            </a:r>
            <a:r>
              <a:rPr lang="en-US" dirty="0"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cs typeface="Times New Roman" panose="02020603050405020304" pitchFamily="18" charset="0"/>
              </a:rPr>
              <a:t>movimentos</a:t>
            </a:r>
            <a:r>
              <a:rPr lang="en-US" dirty="0"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effectLst/>
                <a:cs typeface="Arial" panose="020B0604020202020204" pitchFamily="34" charset="0"/>
              </a:rPr>
              <a:t>associações</a:t>
            </a:r>
            <a:r>
              <a:rPr lang="en-US" dirty="0">
                <a:effectLst/>
                <a:cs typeface="Arial" panose="020B0604020202020204" pitchFamily="34" charset="0"/>
              </a:rPr>
              <a:t> – </a:t>
            </a:r>
            <a:r>
              <a:rPr lang="en-US" dirty="0" err="1">
                <a:effectLst/>
                <a:cs typeface="Arial" panose="020B0604020202020204" pitchFamily="34" charset="0"/>
              </a:rPr>
              <a:t>talvez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em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tudo</a:t>
            </a:r>
            <a:r>
              <a:rPr lang="en-US" dirty="0">
                <a:effectLst/>
                <a:cs typeface="Arial" panose="020B0604020202020204" pitchFamily="34" charset="0"/>
              </a:rPr>
              <a:t> o </a:t>
            </a:r>
            <a:r>
              <a:rPr lang="en-US" dirty="0" err="1">
                <a:effectLst/>
                <a:cs typeface="Arial" panose="020B0604020202020204" pitchFamily="34" charset="0"/>
              </a:rPr>
              <a:t>mais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divergentes</a:t>
            </a:r>
            <a:r>
              <a:rPr lang="en-US" dirty="0">
                <a:effectLst/>
                <a:cs typeface="Arial" panose="020B0604020202020204" pitchFamily="34" charset="0"/>
              </a:rPr>
              <a:t> entre </a:t>
            </a:r>
            <a:r>
              <a:rPr lang="en-US" dirty="0" err="1">
                <a:effectLst/>
                <a:cs typeface="Arial" panose="020B0604020202020204" pitchFamily="34" charset="0"/>
              </a:rPr>
              <a:t>si</a:t>
            </a:r>
            <a:r>
              <a:rPr lang="en-US" dirty="0"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cs typeface="Arial" panose="020B0604020202020204" pitchFamily="34" charset="0"/>
              </a:rPr>
              <a:t>exceto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quanto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ao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motivo</a:t>
            </a:r>
            <a:r>
              <a:rPr lang="en-US" dirty="0"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trazia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ali</a:t>
            </a:r>
            <a:r>
              <a:rPr lang="en-US" dirty="0">
                <a:effectLst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cs typeface="Arial" panose="020B0604020202020204" pitchFamily="34" charset="0"/>
              </a:rPr>
              <a:t>expressar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seu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apoio</a:t>
            </a:r>
            <a:r>
              <a:rPr lang="en-US" dirty="0"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effectLst/>
                <a:cs typeface="Arial" panose="020B0604020202020204" pitchFamily="34" charset="0"/>
              </a:rPr>
              <a:t>dois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documentos</a:t>
            </a:r>
            <a:r>
              <a:rPr lang="en-US" dirty="0">
                <a:effectLst/>
                <a:cs typeface="Arial" panose="020B0604020202020204" pitchFamily="34" charset="0"/>
              </a:rPr>
              <a:t>, um deles </a:t>
            </a:r>
            <a:r>
              <a:rPr lang="en-US" dirty="0" err="1">
                <a:effectLst/>
                <a:cs typeface="Arial" panose="020B0604020202020204" pitchFamily="34" charset="0"/>
              </a:rPr>
              <a:t>gestado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nas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Arcadas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semanas</a:t>
            </a:r>
            <a:r>
              <a:rPr lang="en-US" dirty="0">
                <a:effectLst/>
                <a:cs typeface="Arial" panose="020B0604020202020204" pitchFamily="34" charset="0"/>
              </a:rPr>
              <a:t> antes, </a:t>
            </a:r>
            <a:r>
              <a:rPr lang="en-US" dirty="0" err="1">
                <a:effectLst/>
                <a:cs typeface="Arial" panose="020B0604020202020204" pitchFamily="34" charset="0"/>
              </a:rPr>
              <a:t>em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defesa</a:t>
            </a:r>
            <a:r>
              <a:rPr lang="en-US" dirty="0">
                <a:effectLst/>
                <a:cs typeface="Arial" panose="020B0604020202020204" pitchFamily="34" charset="0"/>
              </a:rPr>
              <a:t> da </a:t>
            </a:r>
            <a:r>
              <a:rPr lang="en-US" dirty="0" err="1">
                <a:effectLst/>
                <a:cs typeface="Arial" panose="020B0604020202020204" pitchFamily="34" charset="0"/>
              </a:rPr>
              <a:t>democracia</a:t>
            </a:r>
            <a:r>
              <a:rPr lang="en-US" dirty="0">
                <a:effectLst/>
                <a:cs typeface="Arial" panose="020B0604020202020204" pitchFamily="34" charset="0"/>
              </a:rPr>
              <a:t> e do </a:t>
            </a:r>
            <a:r>
              <a:rPr lang="en-US" dirty="0" err="1">
                <a:effectLst/>
                <a:cs typeface="Arial" panose="020B0604020202020204" pitchFamily="34" charset="0"/>
              </a:rPr>
              <a:t>estado</a:t>
            </a:r>
            <a:r>
              <a:rPr lang="en-US" dirty="0"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cs typeface="Arial" panose="020B0604020202020204" pitchFamily="34" charset="0"/>
              </a:rPr>
              <a:t>direito</a:t>
            </a:r>
            <a:r>
              <a:rPr lang="en-US" dirty="0">
                <a:effectLst/>
                <a:cs typeface="Arial" panose="020B0604020202020204" pitchFamily="34" charset="0"/>
              </a:rPr>
              <a:t>. É </a:t>
            </a:r>
            <a:r>
              <a:rPr lang="en-US" dirty="0" err="1">
                <a:effectLst/>
                <a:cs typeface="Arial" panose="020B0604020202020204" pitchFamily="34" charset="0"/>
              </a:rPr>
              <a:t>muito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significativo</a:t>
            </a:r>
            <a:r>
              <a:rPr lang="en-US" dirty="0"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effectLst/>
                <a:cs typeface="Arial" panose="020B0604020202020204" pitchFamily="34" charset="0"/>
              </a:rPr>
              <a:t>exatamente</a:t>
            </a:r>
            <a:r>
              <a:rPr lang="en-US" dirty="0">
                <a:effectLst/>
                <a:cs typeface="Arial" panose="020B0604020202020204" pitchFamily="34" charset="0"/>
              </a:rPr>
              <a:t> a USP, </a:t>
            </a:r>
            <a:r>
              <a:rPr lang="en-US" dirty="0" err="1">
                <a:effectLst/>
                <a:cs typeface="Arial" panose="020B0604020202020204" pitchFamily="34" charset="0"/>
              </a:rPr>
              <a:t>capitaneada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por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sua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quase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bicentenária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escola</a:t>
            </a:r>
            <a:r>
              <a:rPr lang="en-US" dirty="0"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cs typeface="Arial" panose="020B0604020202020204" pitchFamily="34" charset="0"/>
              </a:rPr>
              <a:t>direito</a:t>
            </a:r>
            <a:r>
              <a:rPr lang="en-US" dirty="0"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cs typeface="Arial" panose="020B0604020202020204" pitchFamily="34" charset="0"/>
              </a:rPr>
              <a:t>tenha</a:t>
            </a:r>
            <a:r>
              <a:rPr lang="en-US" dirty="0">
                <a:effectLst/>
                <a:cs typeface="Arial" panose="020B0604020202020204" pitchFamily="34" charset="0"/>
              </a:rPr>
              <a:t> se tornado </a:t>
            </a:r>
            <a:r>
              <a:rPr lang="en-US" dirty="0" err="1">
                <a:effectLst/>
                <a:cs typeface="Arial" panose="020B0604020202020204" pitchFamily="34" charset="0"/>
              </a:rPr>
              <a:t>esse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foco</a:t>
            </a:r>
            <a:r>
              <a:rPr lang="en-US" dirty="0">
                <a:effectLst/>
                <a:cs typeface="Arial" panose="020B0604020202020204" pitchFamily="34" charset="0"/>
              </a:rPr>
              <a:t>. Era </a:t>
            </a:r>
            <a:r>
              <a:rPr lang="en-US" dirty="0" err="1"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effectLst/>
                <a:cs typeface="Arial" panose="020B0604020202020204" pitchFamily="34" charset="0"/>
              </a:rPr>
              <a:t> se </a:t>
            </a:r>
            <a:r>
              <a:rPr lang="en-US" dirty="0" err="1">
                <a:effectLst/>
                <a:cs typeface="Arial" panose="020B0604020202020204" pitchFamily="34" charset="0"/>
              </a:rPr>
              <a:t>todas</a:t>
            </a:r>
            <a:r>
              <a:rPr lang="en-US" dirty="0">
                <a:effectLst/>
                <a:cs typeface="Arial" panose="020B0604020202020204" pitchFamily="34" charset="0"/>
              </a:rPr>
              <a:t> as </a:t>
            </a:r>
            <a:r>
              <a:rPr lang="en-US" dirty="0" err="1">
                <a:effectLst/>
                <a:cs typeface="Arial" panose="020B0604020202020204" pitchFamily="34" charset="0"/>
              </a:rPr>
              <a:t>esperanças</a:t>
            </a:r>
            <a:r>
              <a:rPr lang="en-US" dirty="0">
                <a:effectLst/>
                <a:cs typeface="Arial" panose="020B0604020202020204" pitchFamily="34" charset="0"/>
              </a:rPr>
              <a:t> da </a:t>
            </a:r>
            <a:r>
              <a:rPr lang="en-US" dirty="0" err="1">
                <a:effectLst/>
                <a:cs typeface="Arial" panose="020B0604020202020204" pitchFamily="34" charset="0"/>
              </a:rPr>
              <a:t>sociedade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brasileira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por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dias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melhores</a:t>
            </a:r>
            <a:r>
              <a:rPr lang="en-US" dirty="0">
                <a:effectLst/>
                <a:cs typeface="Arial" panose="020B0604020202020204" pitchFamily="34" charset="0"/>
              </a:rPr>
              <a:t> – para </a:t>
            </a:r>
            <a:r>
              <a:rPr lang="en-US" dirty="0" err="1">
                <a:effectLst/>
                <a:cs typeface="Arial" panose="020B0604020202020204" pitchFamily="34" charset="0"/>
              </a:rPr>
              <a:t>sua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democracia</a:t>
            </a:r>
            <a:r>
              <a:rPr lang="en-US" dirty="0"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effectLst/>
                <a:cs typeface="Arial" panose="020B0604020202020204" pitchFamily="34" charset="0"/>
              </a:rPr>
              <a:t>seu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povo</a:t>
            </a:r>
            <a:r>
              <a:rPr lang="en-US" dirty="0">
                <a:effectLst/>
                <a:cs typeface="Arial" panose="020B0604020202020204" pitchFamily="34" charset="0"/>
              </a:rPr>
              <a:t> – </a:t>
            </a:r>
            <a:r>
              <a:rPr lang="en-US" dirty="0" err="1">
                <a:effectLst/>
                <a:cs typeface="Arial" panose="020B0604020202020204" pitchFamily="34" charset="0"/>
              </a:rPr>
              <a:t>tivessem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convergido</a:t>
            </a:r>
            <a:r>
              <a:rPr lang="en-US" dirty="0"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cs typeface="Arial" panose="020B0604020202020204" pitchFamily="34" charset="0"/>
              </a:rPr>
              <a:t>naquele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momento</a:t>
            </a:r>
            <a:r>
              <a:rPr lang="en-US" dirty="0">
                <a:effectLst/>
                <a:cs typeface="Arial" panose="020B0604020202020204" pitchFamily="34" charset="0"/>
              </a:rPr>
              <a:t>, para o </a:t>
            </a:r>
            <a:r>
              <a:rPr lang="en-US" dirty="0" err="1">
                <a:effectLst/>
                <a:cs typeface="Arial" panose="020B0604020202020204" pitchFamily="34" charset="0"/>
              </a:rPr>
              <a:t>pátio</a:t>
            </a:r>
            <a:r>
              <a:rPr lang="en-US" dirty="0">
                <a:effectLst/>
                <a:cs typeface="Arial" panose="020B0604020202020204" pitchFamily="34" charset="0"/>
              </a:rPr>
              <a:t> das </a:t>
            </a:r>
            <a:r>
              <a:rPr lang="en-US" dirty="0" err="1">
                <a:effectLst/>
                <a:cs typeface="Arial" panose="020B0604020202020204" pitchFamily="34" charset="0"/>
              </a:rPr>
              <a:t>Arcadas</a:t>
            </a:r>
            <a:r>
              <a:rPr lang="en-US" dirty="0">
                <a:effectLst/>
                <a:cs typeface="Arial" panose="020B0604020202020204" pitchFamily="34" charset="0"/>
              </a:rPr>
              <a:t> e as </a:t>
            </a:r>
            <a:r>
              <a:rPr lang="en-US" dirty="0" err="1">
                <a:effectLst/>
                <a:cs typeface="Arial" panose="020B0604020202020204" pitchFamily="34" charset="0"/>
              </a:rPr>
              <a:t>ruas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ao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seu</a:t>
            </a:r>
            <a:r>
              <a:rPr lang="en-US" dirty="0"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cs typeface="Arial" panose="020B0604020202020204" pitchFamily="34" charset="0"/>
              </a:rPr>
              <a:t>redor</a:t>
            </a:r>
            <a:endParaRPr lang="en-US" dirty="0">
              <a:effectLst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531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3AF1B6-52C5-C4B4-4625-6434FD6972D3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2200" dirty="0"/>
              <a:t>* </a:t>
            </a:r>
            <a:r>
              <a:rPr lang="en-US" sz="2200" b="1" dirty="0" err="1"/>
              <a:t>Questões</a:t>
            </a:r>
            <a:r>
              <a:rPr lang="en-US" sz="2200" b="1" dirty="0"/>
              <a:t> </a:t>
            </a:r>
            <a:r>
              <a:rPr lang="en-US" sz="2200" b="1" dirty="0" err="1"/>
              <a:t>levantadas</a:t>
            </a:r>
            <a:r>
              <a:rPr lang="en-US" sz="2200" b="1" dirty="0"/>
              <a:t> </a:t>
            </a:r>
            <a:r>
              <a:rPr lang="en-US" sz="2200" b="1" dirty="0" err="1"/>
              <a:t>pelo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eixo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Democracia</a:t>
            </a:r>
            <a:r>
              <a:rPr lang="en-US" sz="2200" b="1" dirty="0"/>
              <a:t>, </a:t>
            </a:r>
            <a:r>
              <a:rPr lang="en-US" sz="2200" b="1" dirty="0" err="1">
                <a:effectLst/>
              </a:rPr>
              <a:t>suas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/>
              <a:t>r</a:t>
            </a:r>
            <a:r>
              <a:rPr lang="en-US" sz="2200" b="1" dirty="0" err="1">
                <a:effectLst/>
              </a:rPr>
              <a:t>everberações</a:t>
            </a:r>
            <a:r>
              <a:rPr lang="en-US" sz="2200" b="1" dirty="0">
                <a:effectLst/>
              </a:rPr>
              <a:t> e </a:t>
            </a:r>
            <a:r>
              <a:rPr lang="en-US" sz="2200" b="1" dirty="0" err="1">
                <a:effectLst/>
              </a:rPr>
              <a:t>ligações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indissolú</a:t>
            </a:r>
            <a:r>
              <a:rPr lang="en-US" sz="2200" b="1" dirty="0" err="1"/>
              <a:t>veis</a:t>
            </a:r>
            <a:r>
              <a:rPr lang="en-US" sz="2200" b="1" dirty="0"/>
              <a:t> </a:t>
            </a:r>
            <a:r>
              <a:rPr lang="en-US" sz="2200" b="1" dirty="0">
                <a:effectLst/>
              </a:rPr>
              <a:t>com </a:t>
            </a:r>
            <a:r>
              <a:rPr lang="en-US" sz="2200" b="1" dirty="0" err="1">
                <a:effectLst/>
              </a:rPr>
              <a:t>temas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como</a:t>
            </a:r>
            <a:r>
              <a:rPr lang="en-US" sz="2200" b="1" dirty="0">
                <a:effectLst/>
              </a:rPr>
              <a:t>: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educação</a:t>
            </a:r>
            <a:r>
              <a:rPr lang="en-US" sz="2200" dirty="0">
                <a:effectLst/>
              </a:rPr>
              <a:t>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saúde</a:t>
            </a:r>
            <a:r>
              <a:rPr lang="en-US" sz="2200" dirty="0">
                <a:effectLst/>
              </a:rPr>
              <a:t>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espaço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urbano</a:t>
            </a:r>
            <a:endParaRPr lang="en-US" sz="2200" dirty="0"/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violência</a:t>
            </a:r>
            <a:r>
              <a:rPr lang="en-US" sz="2200" dirty="0">
                <a:effectLst/>
              </a:rPr>
              <a:t> e </a:t>
            </a:r>
            <a:r>
              <a:rPr lang="en-US" sz="2200" dirty="0" err="1">
                <a:effectLst/>
              </a:rPr>
              <a:t>segurança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pública</a:t>
            </a:r>
            <a:endParaRPr lang="en-US" sz="2200" dirty="0"/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a </a:t>
            </a:r>
            <a:r>
              <a:rPr lang="en-US" sz="2200" dirty="0" err="1">
                <a:effectLst/>
              </a:rPr>
              <a:t>produção</a:t>
            </a:r>
            <a:r>
              <a:rPr lang="en-US" sz="2200" dirty="0">
                <a:effectLst/>
              </a:rPr>
              <a:t> e </a:t>
            </a:r>
            <a:r>
              <a:rPr lang="en-US" sz="2200" dirty="0" err="1">
                <a:effectLst/>
              </a:rPr>
              <a:t>distribuição</a:t>
            </a:r>
            <a:r>
              <a:rPr lang="en-US" sz="2200" dirty="0">
                <a:effectLst/>
              </a:rPr>
              <a:t> da </a:t>
            </a:r>
            <a:r>
              <a:rPr lang="en-US" sz="2200" dirty="0" err="1">
                <a:effectLst/>
              </a:rPr>
              <a:t>riqueza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 </a:t>
            </a:r>
            <a:endParaRPr lang="en-US" sz="2200" dirty="0"/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dirty="0" err="1">
                <a:effectLst/>
              </a:rPr>
              <a:t>Não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há</a:t>
            </a:r>
            <a:r>
              <a:rPr lang="en-US" sz="2200" b="1" dirty="0"/>
              <a:t> </a:t>
            </a:r>
            <a:r>
              <a:rPr lang="en-US" sz="2200" b="1" dirty="0" err="1">
                <a:effectLst/>
              </a:rPr>
              <a:t>uma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solução</a:t>
            </a:r>
            <a:r>
              <a:rPr lang="en-US" sz="2200" b="1" dirty="0">
                <a:effectLst/>
              </a:rPr>
              <a:t> para a crise </a:t>
            </a:r>
            <a:r>
              <a:rPr lang="en-US" sz="2200" b="1" dirty="0" err="1">
                <a:effectLst/>
              </a:rPr>
              <a:t>vivida</a:t>
            </a:r>
            <a:r>
              <a:rPr lang="en-US" sz="2200" b="1" dirty="0">
                <a:effectLst/>
              </a:rPr>
              <a:t> por </a:t>
            </a:r>
            <a:r>
              <a:rPr lang="en-US" sz="2200" b="1" dirty="0" err="1">
                <a:effectLst/>
              </a:rPr>
              <a:t>nossas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instituições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políticas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descolada</a:t>
            </a:r>
            <a:r>
              <a:rPr lang="en-US" sz="2200" b="1" dirty="0">
                <a:effectLst/>
              </a:rPr>
              <a:t> do </a:t>
            </a:r>
            <a:r>
              <a:rPr lang="en-US" sz="2200" b="1" dirty="0" err="1">
                <a:effectLst/>
              </a:rPr>
              <a:t>esforço</a:t>
            </a:r>
            <a:r>
              <a:rPr lang="en-US" sz="2200" b="1" dirty="0">
                <a:effectLst/>
              </a:rPr>
              <a:t> de </a:t>
            </a:r>
            <a:r>
              <a:rPr lang="en-US" sz="2200" b="1" dirty="0" err="1">
                <a:effectLst/>
              </a:rPr>
              <a:t>sanar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problemas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igualmente</a:t>
            </a:r>
            <a:r>
              <a:rPr lang="en-US" sz="2200" b="1" dirty="0">
                <a:effectLst/>
              </a:rPr>
              <a:t> graves </a:t>
            </a:r>
            <a:r>
              <a:rPr lang="en-US" sz="2200" b="1" dirty="0" err="1">
                <a:effectLst/>
              </a:rPr>
              <a:t>em</a:t>
            </a:r>
            <a:r>
              <a:rPr lang="en-US" sz="2200" b="1" dirty="0">
                <a:effectLst/>
              </a:rPr>
              <a:t> outros </a:t>
            </a:r>
            <a:r>
              <a:rPr lang="en-US" sz="2200" b="1" dirty="0" err="1">
                <a:effectLst/>
              </a:rPr>
              <a:t>campos</a:t>
            </a:r>
            <a:r>
              <a:rPr lang="en-US" sz="2200" b="1" dirty="0">
                <a:effectLst/>
              </a:rPr>
              <a:t> da </a:t>
            </a:r>
            <a:r>
              <a:rPr lang="en-US" sz="2200" b="1" dirty="0" err="1">
                <a:effectLst/>
              </a:rPr>
              <a:t>vida</a:t>
            </a:r>
            <a:r>
              <a:rPr lang="en-US" sz="2200" b="1" dirty="0">
                <a:effectLst/>
              </a:rPr>
              <a:t> social. </a:t>
            </a:r>
          </a:p>
        </p:txBody>
      </p:sp>
    </p:spTree>
    <p:extLst>
      <p:ext uri="{BB962C8B-B14F-4D97-AF65-F5344CB8AC3E}">
        <p14:creationId xmlns:p14="http://schemas.microsoft.com/office/powerpoint/2010/main" val="233652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2E3720-D702-BA75-7137-0B732E905460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900" b="1" dirty="0"/>
              <a:t>* </a:t>
            </a:r>
            <a:r>
              <a:rPr lang="en-US" sz="2000" b="1" dirty="0" err="1"/>
              <a:t>Dois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grandes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campos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organizam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nossas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questões</a:t>
            </a:r>
            <a:r>
              <a:rPr lang="en-US" sz="2000" b="1" dirty="0">
                <a:effectLst/>
              </a:rPr>
              <a:t>: o da </a:t>
            </a:r>
            <a:r>
              <a:rPr lang="en-US" sz="2000" b="1" dirty="0" err="1">
                <a:effectLst/>
              </a:rPr>
              <a:t>fragilidade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institucional</a:t>
            </a:r>
            <a:r>
              <a:rPr lang="en-US" sz="2000" b="1" dirty="0">
                <a:effectLst/>
              </a:rPr>
              <a:t> e o da crise </a:t>
            </a:r>
            <a:r>
              <a:rPr lang="en-US" sz="2000" b="1" dirty="0" err="1">
                <a:effectLst/>
              </a:rPr>
              <a:t>societária</a:t>
            </a:r>
            <a:r>
              <a:rPr lang="en-US" sz="2000" b="1" dirty="0">
                <a:effectLst/>
              </a:rPr>
              <a:t>.  </a:t>
            </a:r>
          </a:p>
          <a:p>
            <a:pPr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O </a:t>
            </a:r>
            <a:r>
              <a:rPr lang="en-US" sz="2000" b="1" dirty="0" err="1">
                <a:effectLst/>
              </a:rPr>
              <a:t>primeiro</a:t>
            </a:r>
            <a:r>
              <a:rPr lang="en-US" sz="2000" b="1" dirty="0">
                <a:effectLst/>
              </a:rPr>
              <a:t> campo: a </a:t>
            </a:r>
            <a:r>
              <a:rPr lang="en-US" sz="2000" b="1" dirty="0" err="1"/>
              <a:t>fragilidade</a:t>
            </a:r>
            <a:r>
              <a:rPr lang="en-US" sz="2000" b="1" dirty="0"/>
              <a:t> </a:t>
            </a:r>
            <a:r>
              <a:rPr lang="en-US" sz="2000" b="1" dirty="0" err="1"/>
              <a:t>institucional</a:t>
            </a:r>
            <a:r>
              <a:rPr lang="en-US" sz="2000" b="1" dirty="0"/>
              <a:t>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2000" dirty="0"/>
              <a:t>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degradação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funcionamento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institucional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nossa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democracia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não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começou</a:t>
            </a:r>
            <a:r>
              <a:rPr lang="en-US" sz="2000" dirty="0">
                <a:effectLst/>
              </a:rPr>
              <a:t> com as </a:t>
            </a:r>
            <a:r>
              <a:rPr lang="en-US" sz="2000" dirty="0" err="1">
                <a:effectLst/>
              </a:rPr>
              <a:t>iniciativas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autoritárias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atual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ocupante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presidência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república</a:t>
            </a:r>
            <a:r>
              <a:rPr lang="en-US" sz="2000" dirty="0">
                <a:effectLst/>
              </a:rPr>
              <a:t>. </a:t>
            </a:r>
            <a:r>
              <a:rPr lang="en-US" sz="2000" dirty="0"/>
              <a:t>É</a:t>
            </a:r>
            <a:r>
              <a:rPr lang="en-US" sz="2000" dirty="0">
                <a:effectLst/>
              </a:rPr>
              <a:t> anterior e </a:t>
            </a:r>
            <a:r>
              <a:rPr lang="en-US" sz="2000" dirty="0" err="1">
                <a:effectLst/>
              </a:rPr>
              <a:t>permeia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todos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poderes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constitucionais</a:t>
            </a:r>
            <a:r>
              <a:rPr lang="en-US" sz="2000" dirty="0">
                <a:effectLst/>
              </a:rPr>
              <a:t> e </a:t>
            </a:r>
            <a:r>
              <a:rPr lang="en-US" sz="2000" dirty="0" err="1">
                <a:effectLst/>
              </a:rPr>
              <a:t>todos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níveis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representação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política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próprios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resultados</a:t>
            </a:r>
            <a:r>
              <a:rPr lang="en-US" sz="2000" dirty="0">
                <a:effectLst/>
              </a:rPr>
              <a:t> das </a:t>
            </a:r>
            <a:r>
              <a:rPr lang="en-US" sz="2000" dirty="0" err="1">
                <a:effectLst/>
              </a:rPr>
              <a:t>eleições</a:t>
            </a:r>
            <a:r>
              <a:rPr lang="en-US" sz="2000" dirty="0">
                <a:effectLst/>
              </a:rPr>
              <a:t> de 2018, </a:t>
            </a:r>
            <a:r>
              <a:rPr lang="en-US" sz="2000" dirty="0" err="1">
                <a:effectLst/>
              </a:rPr>
              <a:t>seja</a:t>
            </a:r>
            <a:r>
              <a:rPr lang="en-US" sz="2000" dirty="0">
                <a:effectLst/>
              </a:rPr>
              <a:t> para a </a:t>
            </a:r>
            <a:r>
              <a:rPr lang="en-US" sz="2000" dirty="0" err="1">
                <a:effectLst/>
              </a:rPr>
              <a:t>chefia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Poder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Executivo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seja</a:t>
            </a:r>
            <a:r>
              <a:rPr lang="en-US" sz="2000" dirty="0">
                <a:effectLst/>
              </a:rPr>
              <a:t> para as </a:t>
            </a:r>
            <a:r>
              <a:rPr lang="en-US" sz="2000" dirty="0" err="1">
                <a:effectLst/>
              </a:rPr>
              <a:t>cadeiras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Congresso</a:t>
            </a:r>
            <a:r>
              <a:rPr lang="en-US" sz="2000" dirty="0">
                <a:effectLst/>
              </a:rPr>
              <a:t> Nacional, </a:t>
            </a:r>
            <a:r>
              <a:rPr lang="en-US" sz="2000" dirty="0" err="1">
                <a:effectLst/>
              </a:rPr>
              <a:t>não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foram</a:t>
            </a:r>
            <a:r>
              <a:rPr lang="en-US" sz="2000" dirty="0">
                <a:effectLst/>
              </a:rPr>
              <a:t> “um </a:t>
            </a:r>
            <a:r>
              <a:rPr lang="en-US" sz="2000" dirty="0" err="1">
                <a:effectLst/>
              </a:rPr>
              <a:t>raio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céu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azul</a:t>
            </a:r>
            <a:r>
              <a:rPr lang="en-US" sz="2000" dirty="0">
                <a:effectLst/>
              </a:rPr>
              <a:t>”, mas a </a:t>
            </a:r>
            <a:r>
              <a:rPr lang="en-US" sz="2000" dirty="0" err="1">
                <a:effectLst/>
              </a:rPr>
              <a:t>consequência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desse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processo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mais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longo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desmandos</a:t>
            </a:r>
            <a:r>
              <a:rPr lang="en-US" sz="2000" dirty="0">
                <a:effectLst/>
              </a:rPr>
              <a:t> e </a:t>
            </a:r>
            <a:r>
              <a:rPr lang="en-US" sz="2000" dirty="0" err="1">
                <a:effectLst/>
              </a:rPr>
              <a:t>abusos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em</a:t>
            </a:r>
            <a:r>
              <a:rPr lang="en-US" sz="2000" dirty="0">
                <a:effectLst/>
              </a:rPr>
              <a:t> vigor </a:t>
            </a:r>
            <a:r>
              <a:rPr lang="en-US" sz="2000" dirty="0" err="1">
                <a:effectLst/>
              </a:rPr>
              <a:t>apenas</a:t>
            </a:r>
            <a:r>
              <a:rPr lang="en-US" sz="2000" dirty="0">
                <a:effectLst/>
              </a:rPr>
              <a:t> o </a:t>
            </a:r>
            <a:r>
              <a:rPr lang="en-US" sz="2000" dirty="0" err="1">
                <a:effectLst/>
              </a:rPr>
              <a:t>aceleraram</a:t>
            </a:r>
            <a:r>
              <a:rPr lang="en-US" sz="19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00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E44C65-37A1-E568-3165-5616557E6D11}"/>
              </a:ext>
            </a:extLst>
          </p:cNvPr>
          <p:cNvSpPr txBox="1"/>
          <p:nvPr/>
        </p:nvSpPr>
        <p:spPr>
          <a:xfrm>
            <a:off x="5343375" y="1278776"/>
            <a:ext cx="5813028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600" b="1" dirty="0"/>
              <a:t>* </a:t>
            </a:r>
            <a:r>
              <a:rPr lang="en-US" sz="2400" b="1" dirty="0" err="1"/>
              <a:t>Fatores</a:t>
            </a:r>
            <a:r>
              <a:rPr lang="en-US" sz="2400" b="1" dirty="0"/>
              <a:t> que </a:t>
            </a:r>
            <a:r>
              <a:rPr lang="en-US" sz="2400" b="1" dirty="0" err="1"/>
              <a:t>levaram</a:t>
            </a:r>
            <a:r>
              <a:rPr lang="en-US" sz="2400" b="1" dirty="0"/>
              <a:t> a </a:t>
            </a:r>
            <a:r>
              <a:rPr lang="en-US" sz="2400" b="1" dirty="0" err="1"/>
              <a:t>essa</a:t>
            </a:r>
            <a:r>
              <a:rPr lang="en-US" sz="2400" dirty="0">
                <a:effectLst/>
              </a:rPr>
              <a:t> </a:t>
            </a:r>
            <a:r>
              <a:rPr lang="en-US" sz="2400" b="1" dirty="0" err="1">
                <a:effectLst/>
              </a:rPr>
              <a:t>fragilização</a:t>
            </a:r>
            <a:r>
              <a:rPr lang="en-US" sz="2400" b="1" dirty="0">
                <a:effectLst/>
              </a:rPr>
              <a:t>:</a:t>
            </a:r>
            <a:r>
              <a:rPr lang="en-US" sz="2400" dirty="0"/>
              <a:t> 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progressivo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desmantelamento</a:t>
            </a:r>
            <a:r>
              <a:rPr lang="en-US" sz="1600" dirty="0">
                <a:effectLst/>
              </a:rPr>
              <a:t> do </a:t>
            </a:r>
            <a:r>
              <a:rPr lang="en-US" sz="1600" dirty="0" err="1">
                <a:effectLst/>
              </a:rPr>
              <a:t>pacto</a:t>
            </a:r>
            <a:r>
              <a:rPr lang="en-US" sz="1600" dirty="0">
                <a:effectLst/>
              </a:rPr>
              <a:t> social que </a:t>
            </a:r>
            <a:r>
              <a:rPr lang="en-US" sz="1600" dirty="0" err="1">
                <a:effectLst/>
              </a:rPr>
              <a:t>tornou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possível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promulgação</a:t>
            </a:r>
            <a:r>
              <a:rPr lang="en-US" sz="1600" dirty="0">
                <a:effectLst/>
              </a:rPr>
              <a:t> e </a:t>
            </a:r>
            <a:r>
              <a:rPr lang="en-US" sz="1600" dirty="0" err="1">
                <a:effectLst/>
              </a:rPr>
              <a:t>sustentação</a:t>
            </a:r>
            <a:r>
              <a:rPr lang="en-US" sz="1600" dirty="0">
                <a:effectLst/>
              </a:rPr>
              <a:t> da </a:t>
            </a:r>
            <a:r>
              <a:rPr lang="en-US" sz="1600" dirty="0" err="1">
                <a:effectLst/>
              </a:rPr>
              <a:t>Constituição</a:t>
            </a:r>
            <a:r>
              <a:rPr lang="en-US" sz="1600" dirty="0">
                <a:effectLst/>
              </a:rPr>
              <a:t> Federal de 1988.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600" dirty="0">
                <a:effectLst/>
              </a:rPr>
              <a:t>O </a:t>
            </a:r>
            <a:r>
              <a:rPr lang="en-US" sz="1600" dirty="0" err="1">
                <a:effectLst/>
              </a:rPr>
              <a:t>esforço</a:t>
            </a:r>
            <a:r>
              <a:rPr lang="en-US" sz="1600" dirty="0">
                <a:effectLst/>
              </a:rPr>
              <a:t> para </a:t>
            </a:r>
            <a:r>
              <a:rPr lang="en-US" sz="1600" dirty="0" err="1">
                <a:effectLst/>
              </a:rPr>
              <a:t>erodi</a:t>
            </a:r>
            <a:r>
              <a:rPr lang="en-US" sz="1600" dirty="0">
                <a:effectLst/>
              </a:rPr>
              <a:t>-la </a:t>
            </a:r>
            <a:r>
              <a:rPr lang="en-US" sz="1600" dirty="0" err="1">
                <a:effectLst/>
              </a:rPr>
              <a:t>começou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desde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muito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cedo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através</a:t>
            </a:r>
            <a:r>
              <a:rPr lang="en-US" sz="1600" dirty="0">
                <a:effectLst/>
              </a:rPr>
              <a:t> da </a:t>
            </a:r>
            <a:r>
              <a:rPr lang="en-US" sz="1600" dirty="0" err="1">
                <a:effectLst/>
              </a:rPr>
              <a:t>crítica</a:t>
            </a:r>
            <a:r>
              <a:rPr lang="en-US" sz="1600" dirty="0">
                <a:effectLst/>
              </a:rPr>
              <a:t> de que </a:t>
            </a:r>
            <a:r>
              <a:rPr lang="en-US" sz="1600" dirty="0" err="1">
                <a:effectLst/>
              </a:rPr>
              <a:t>ela</a:t>
            </a:r>
            <a:r>
              <a:rPr lang="en-US" sz="1600" dirty="0">
                <a:effectLst/>
              </a:rPr>
              <a:t> “</a:t>
            </a:r>
            <a:r>
              <a:rPr lang="en-US" sz="1600" dirty="0" err="1">
                <a:effectLst/>
              </a:rPr>
              <a:t>não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cabia</a:t>
            </a:r>
            <a:r>
              <a:rPr lang="en-US" sz="1600" dirty="0">
                <a:effectLst/>
              </a:rPr>
              <a:t>” no </a:t>
            </a:r>
            <a:r>
              <a:rPr lang="en-US" sz="1600" dirty="0" err="1">
                <a:effectLst/>
              </a:rPr>
              <a:t>país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até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transformar</a:t>
            </a:r>
            <a:r>
              <a:rPr lang="en-US" sz="1600" dirty="0">
                <a:effectLst/>
              </a:rPr>
              <a:t>-se, </a:t>
            </a:r>
            <a:r>
              <a:rPr lang="en-US" sz="1600" dirty="0" err="1">
                <a:effectLst/>
              </a:rPr>
              <a:t>nos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últimos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anos</a:t>
            </a:r>
            <a:r>
              <a:rPr lang="en-US" sz="1600" dirty="0">
                <a:effectLst/>
              </a:rPr>
              <a:t>, num </a:t>
            </a:r>
            <a:r>
              <a:rPr lang="en-US" sz="1600" dirty="0" err="1">
                <a:effectLst/>
              </a:rPr>
              <a:t>processo</a:t>
            </a:r>
            <a:r>
              <a:rPr lang="en-US" sz="1600" dirty="0">
                <a:effectLst/>
              </a:rPr>
              <a:t> de virtual </a:t>
            </a:r>
            <a:r>
              <a:rPr lang="en-US" sz="1600" dirty="0" err="1">
                <a:effectLst/>
              </a:rPr>
              <a:t>desfiliação</a:t>
            </a:r>
            <a:r>
              <a:rPr lang="en-US" sz="1600" dirty="0">
                <a:effectLst/>
              </a:rPr>
              <a:t> da </a:t>
            </a:r>
            <a:r>
              <a:rPr lang="en-US" sz="1600" dirty="0" err="1">
                <a:effectLst/>
              </a:rPr>
              <a:t>cidadania</a:t>
            </a:r>
            <a:r>
              <a:rPr lang="en-US" sz="1600" dirty="0">
                <a:effectLst/>
              </a:rPr>
              <a:t>, via o </a:t>
            </a:r>
            <a:r>
              <a:rPr lang="en-US" sz="1600" dirty="0" err="1">
                <a:effectLst/>
              </a:rPr>
              <a:t>cancelamento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suas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cláusulas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sociais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trabalhistas</a:t>
            </a:r>
            <a:r>
              <a:rPr lang="en-US" sz="1600" dirty="0">
                <a:effectLst/>
              </a:rPr>
              <a:t> e de </a:t>
            </a:r>
            <a:r>
              <a:rPr lang="en-US" sz="1600" dirty="0" err="1">
                <a:effectLst/>
              </a:rPr>
              <a:t>sustentação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orçamentária</a:t>
            </a:r>
            <a:r>
              <a:rPr lang="en-US" sz="1600" dirty="0">
                <a:effectLst/>
              </a:rPr>
              <a:t>. 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effectLst/>
              </a:rPr>
              <a:t>Paralelamente</a:t>
            </a:r>
            <a:r>
              <a:rPr lang="en-US" sz="1600" b="1" dirty="0"/>
              <a:t>:</a:t>
            </a:r>
          </a:p>
          <a:p>
            <a:pPr indent="-2286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A </a:t>
            </a:r>
            <a:r>
              <a:rPr lang="en-US" sz="1600" dirty="0" err="1">
                <a:effectLst/>
              </a:rPr>
              <a:t>crescente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intromissão</a:t>
            </a:r>
            <a:r>
              <a:rPr lang="en-US" sz="1600" dirty="0">
                <a:effectLst/>
              </a:rPr>
              <a:t> do </a:t>
            </a:r>
            <a:r>
              <a:rPr lang="en-US" sz="1600" dirty="0" err="1">
                <a:effectLst/>
              </a:rPr>
              <a:t>poder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econômico</a:t>
            </a:r>
            <a:r>
              <a:rPr lang="en-US" sz="1600" dirty="0">
                <a:effectLst/>
              </a:rPr>
              <a:t> privado, </a:t>
            </a:r>
            <a:r>
              <a:rPr lang="en-US" sz="1600" dirty="0" err="1">
                <a:effectLst/>
              </a:rPr>
              <a:t>assim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como</a:t>
            </a:r>
            <a:r>
              <a:rPr lang="en-US" sz="1600" dirty="0">
                <a:effectLst/>
              </a:rPr>
              <a:t> dos </a:t>
            </a:r>
            <a:r>
              <a:rPr lang="en-US" sz="1600" dirty="0" err="1">
                <a:effectLst/>
              </a:rPr>
              <a:t>poderes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burocráticos</a:t>
            </a:r>
            <a:r>
              <a:rPr lang="en-US" sz="1600" dirty="0">
                <a:effectLst/>
              </a:rPr>
              <a:t> do Estado,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competição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político-partidária</a:t>
            </a:r>
            <a:r>
              <a:rPr lang="en-US" sz="1600" dirty="0">
                <a:effectLst/>
              </a:rPr>
              <a:t>. O </a:t>
            </a:r>
            <a:r>
              <a:rPr lang="en-US" sz="1600" dirty="0" err="1">
                <a:effectLst/>
              </a:rPr>
              <a:t>primeiro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em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busca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acesso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privilegiado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fundos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públicos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levou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grandes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distorções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equidade</a:t>
            </a:r>
            <a:r>
              <a:rPr lang="en-US" sz="1600" dirty="0">
                <a:effectLst/>
              </a:rPr>
              <a:t> da </a:t>
            </a:r>
            <a:r>
              <a:rPr lang="en-US" sz="1600" dirty="0" err="1">
                <a:effectLst/>
              </a:rPr>
              <a:t>disputa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partidária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fazendo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desacreditar</a:t>
            </a:r>
            <a:r>
              <a:rPr lang="en-US" sz="1600" dirty="0">
                <a:effectLst/>
              </a:rPr>
              <a:t> o </a:t>
            </a:r>
            <a:r>
              <a:rPr lang="en-US" sz="1600" dirty="0" err="1">
                <a:effectLst/>
              </a:rPr>
              <a:t>poder</a:t>
            </a:r>
            <a:r>
              <a:rPr lang="en-US" sz="1600" dirty="0">
                <a:effectLst/>
              </a:rPr>
              <a:t> do </a:t>
            </a:r>
            <a:r>
              <a:rPr lang="en-US" sz="1600" dirty="0" err="1">
                <a:effectLst/>
              </a:rPr>
              <a:t>voto</a:t>
            </a:r>
            <a:r>
              <a:rPr lang="en-US" sz="1600" dirty="0">
                <a:effectLst/>
              </a:rPr>
              <a:t>. E </a:t>
            </a:r>
            <a:r>
              <a:rPr lang="en-US" sz="1600" dirty="0" err="1">
                <a:effectLst/>
              </a:rPr>
              <a:t>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últimos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legitimados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pelo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pretexto</a:t>
            </a:r>
            <a:r>
              <a:rPr lang="en-US" sz="1600" dirty="0">
                <a:effectLst/>
              </a:rPr>
              <a:t> de combater as do </a:t>
            </a:r>
            <a:r>
              <a:rPr lang="en-US" sz="1600" dirty="0" err="1">
                <a:effectLst/>
              </a:rPr>
              <a:t>primeiro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acabaram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consumando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sua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própria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intervenção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facciosa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graças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abuso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tradições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jurídicas</a:t>
            </a:r>
            <a:r>
              <a:rPr lang="en-US" sz="1600" dirty="0">
                <a:effectLst/>
              </a:rPr>
              <a:t> e </a:t>
            </a:r>
            <a:r>
              <a:rPr lang="en-US" sz="1600" dirty="0" err="1">
                <a:effectLst/>
              </a:rPr>
              <a:t>ao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dar</a:t>
            </a:r>
            <a:r>
              <a:rPr lang="en-US" sz="1600" dirty="0">
                <a:effectLst/>
              </a:rPr>
              <a:t> livre </a:t>
            </a:r>
            <a:r>
              <a:rPr lang="en-US" sz="1600" dirty="0" err="1">
                <a:effectLst/>
              </a:rPr>
              <a:t>curso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velhos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sentimentos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ódio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partidos</a:t>
            </a:r>
            <a:r>
              <a:rPr lang="en-US" sz="1600" dirty="0">
                <a:effectLst/>
              </a:rPr>
              <a:t> e à </a:t>
            </a:r>
            <a:r>
              <a:rPr lang="en-US" sz="1600" dirty="0" err="1">
                <a:effectLst/>
              </a:rPr>
              <a:t>política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democrática</a:t>
            </a:r>
            <a:r>
              <a:rPr lang="en-US" sz="1600" dirty="0">
                <a:effectLst/>
              </a:rPr>
              <a:t> de um modo </a:t>
            </a:r>
            <a:r>
              <a:rPr lang="en-US" sz="1600" dirty="0" err="1">
                <a:effectLst/>
              </a:rPr>
              <a:t>geral</a:t>
            </a:r>
            <a:r>
              <a:rPr lang="en-US" sz="16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15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71397B-A0B7-83D3-BDD4-6911E34978A0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200" b="1" dirty="0"/>
              <a:t>* Entre </a:t>
            </a:r>
            <a:r>
              <a:rPr lang="en-US" sz="2200" b="1" dirty="0" err="1"/>
              <a:t>esses</a:t>
            </a:r>
            <a:r>
              <a:rPr lang="en-US" sz="2200" b="1" dirty="0"/>
              <a:t> </a:t>
            </a:r>
            <a:r>
              <a:rPr lang="en-US" sz="2200" b="1" dirty="0" err="1"/>
              <a:t>fatores</a:t>
            </a:r>
            <a:r>
              <a:rPr lang="en-US" sz="2200" b="1" dirty="0"/>
              <a:t>, a </a:t>
            </a:r>
            <a:r>
              <a:rPr lang="en-US" sz="2200" b="1" dirty="0" err="1"/>
              <a:t>destacar</a:t>
            </a:r>
            <a:r>
              <a:rPr lang="en-US" sz="2200" b="1" dirty="0"/>
              <a:t> um </a:t>
            </a:r>
            <a:r>
              <a:rPr lang="en-US" sz="2200" b="1" dirty="0" err="1"/>
              <a:t>elemento</a:t>
            </a:r>
            <a:r>
              <a:rPr lang="en-US" sz="2200" b="1" dirty="0"/>
              <a:t> de </a:t>
            </a:r>
            <a:r>
              <a:rPr lang="en-US" sz="2200" b="1" dirty="0" err="1"/>
              <a:t>corrosão</a:t>
            </a:r>
            <a:r>
              <a:rPr lang="en-US" sz="2200" b="1" dirty="0"/>
              <a:t> </a:t>
            </a:r>
            <a:r>
              <a:rPr lang="en-US" sz="2200" b="1" dirty="0" err="1"/>
              <a:t>mais</a:t>
            </a:r>
            <a:r>
              <a:rPr lang="en-US" sz="2200" b="1" dirty="0"/>
              <a:t> fundamental: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900" dirty="0">
                <a:effectLst/>
              </a:rPr>
              <a:t>A </a:t>
            </a:r>
            <a:r>
              <a:rPr lang="en-US" sz="1900" dirty="0" err="1">
                <a:effectLst/>
              </a:rPr>
              <a:t>dinâmica</a:t>
            </a:r>
            <a:r>
              <a:rPr lang="en-US" sz="1900" dirty="0">
                <a:effectLst/>
              </a:rPr>
              <a:t> que </a:t>
            </a:r>
            <a:r>
              <a:rPr lang="en-US" sz="1900" dirty="0" err="1">
                <a:effectLst/>
              </a:rPr>
              <a:t>atinge</a:t>
            </a:r>
            <a:r>
              <a:rPr lang="en-US" sz="1900" dirty="0">
                <a:effectLst/>
              </a:rPr>
              <a:t> </a:t>
            </a:r>
            <a:r>
              <a:rPr lang="en-US" sz="1900" b="1" dirty="0">
                <a:effectLst/>
              </a:rPr>
              <a:t>a </a:t>
            </a:r>
            <a:r>
              <a:rPr lang="en-US" sz="1900" b="1" dirty="0" err="1">
                <a:effectLst/>
              </a:rPr>
              <a:t>estrutura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mesma</a:t>
            </a:r>
            <a:r>
              <a:rPr lang="en-US" sz="1900" b="1" dirty="0">
                <a:effectLst/>
              </a:rPr>
              <a:t> da </a:t>
            </a:r>
            <a:r>
              <a:rPr lang="en-US" sz="1900" b="1" dirty="0" err="1">
                <a:effectLst/>
              </a:rPr>
              <a:t>representação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política</a:t>
            </a:r>
            <a:r>
              <a:rPr lang="en-US" sz="1900" b="1" dirty="0">
                <a:effectLst/>
              </a:rPr>
              <a:t> </a:t>
            </a:r>
            <a:r>
              <a:rPr lang="en-US" sz="1900" dirty="0">
                <a:effectLst/>
              </a:rPr>
              <a:t>– </a:t>
            </a:r>
            <a:r>
              <a:rPr lang="en-US" sz="1900" dirty="0" err="1">
                <a:effectLst/>
              </a:rPr>
              <a:t>problema</a:t>
            </a:r>
            <a:r>
              <a:rPr lang="en-US" sz="1900" dirty="0">
                <a:effectLst/>
              </a:rPr>
              <a:t> que </a:t>
            </a:r>
            <a:r>
              <a:rPr lang="en-US" sz="1900" dirty="0" err="1">
                <a:effectLst/>
              </a:rPr>
              <a:t>atualmente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afeta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quase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todas</a:t>
            </a:r>
            <a:r>
              <a:rPr lang="en-US" sz="1900" dirty="0">
                <a:effectLst/>
              </a:rPr>
              <a:t> as </a:t>
            </a:r>
            <a:r>
              <a:rPr lang="en-US" sz="1900" dirty="0" err="1">
                <a:effectLst/>
              </a:rPr>
              <a:t>democracias</a:t>
            </a:r>
            <a:r>
              <a:rPr lang="en-US" sz="1900" dirty="0">
                <a:effectLst/>
              </a:rPr>
              <a:t> do </a:t>
            </a:r>
            <a:r>
              <a:rPr lang="en-US" sz="1900" dirty="0" err="1">
                <a:effectLst/>
              </a:rPr>
              <a:t>planeta</a:t>
            </a:r>
            <a:r>
              <a:rPr lang="en-US" sz="1900" dirty="0"/>
              <a:t>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900" dirty="0" err="1"/>
              <a:t>Signo</a:t>
            </a:r>
            <a:r>
              <a:rPr lang="en-US" sz="1900" dirty="0"/>
              <a:t> </a:t>
            </a:r>
            <a:r>
              <a:rPr lang="en-US" sz="1900" dirty="0" err="1"/>
              <a:t>maior</a:t>
            </a:r>
            <a:r>
              <a:rPr lang="en-US" sz="1900" dirty="0"/>
              <a:t> </a:t>
            </a:r>
            <a:r>
              <a:rPr lang="en-US" sz="1900" dirty="0" err="1"/>
              <a:t>desse</a:t>
            </a:r>
            <a:r>
              <a:rPr lang="en-US" sz="1900" dirty="0"/>
              <a:t> </a:t>
            </a:r>
            <a:r>
              <a:rPr lang="en-US" sz="1900" dirty="0" err="1"/>
              <a:t>fenômeno</a:t>
            </a:r>
            <a:r>
              <a:rPr lang="en-US" sz="1900" dirty="0"/>
              <a:t> </a:t>
            </a:r>
            <a:r>
              <a:rPr lang="en-US" sz="1900" dirty="0" err="1"/>
              <a:t>é</a:t>
            </a:r>
            <a:r>
              <a:rPr lang="en-US" sz="1900" dirty="0">
                <a:effectLst/>
              </a:rPr>
              <a:t> a </a:t>
            </a:r>
            <a:r>
              <a:rPr lang="en-US" sz="1900" b="1" dirty="0" err="1">
                <a:effectLst/>
              </a:rPr>
              <a:t>grande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dissociação</a:t>
            </a:r>
            <a:r>
              <a:rPr lang="en-US" sz="1900" b="1" dirty="0">
                <a:effectLst/>
              </a:rPr>
              <a:t> dos </a:t>
            </a:r>
            <a:r>
              <a:rPr lang="en-US" sz="1900" b="1" dirty="0" err="1">
                <a:effectLst/>
              </a:rPr>
              <a:t>políticos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profissionais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em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relação</a:t>
            </a:r>
            <a:r>
              <a:rPr lang="en-US" sz="1900" b="1" dirty="0">
                <a:effectLst/>
              </a:rPr>
              <a:t> a </a:t>
            </a:r>
            <a:r>
              <a:rPr lang="en-US" sz="1900" b="1" dirty="0" err="1">
                <a:effectLst/>
              </a:rPr>
              <a:t>seus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eleitores</a:t>
            </a:r>
            <a:r>
              <a:rPr lang="en-US" sz="1900" dirty="0">
                <a:effectLst/>
              </a:rPr>
              <a:t>, que no </a:t>
            </a:r>
            <a:r>
              <a:rPr lang="en-US" sz="1900" dirty="0" err="1">
                <a:effectLst/>
              </a:rPr>
              <a:t>Brasil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ganhou</a:t>
            </a:r>
            <a:r>
              <a:rPr lang="en-US" sz="1900" dirty="0">
                <a:effectLst/>
              </a:rPr>
              <a:t> contornos </a:t>
            </a:r>
            <a:r>
              <a:rPr lang="en-US" sz="1900" dirty="0" err="1">
                <a:effectLst/>
              </a:rPr>
              <a:t>particularmente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alarmantes</a:t>
            </a:r>
            <a:r>
              <a:rPr lang="en-US" sz="1900" dirty="0">
                <a:effectLst/>
              </a:rPr>
              <a:t>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900" b="1" dirty="0" err="1">
                <a:effectLst/>
              </a:rPr>
              <a:t>Ausentes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ou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ineficazes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os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mecanismos</a:t>
            </a:r>
            <a:r>
              <a:rPr lang="en-US" sz="1900" dirty="0">
                <a:effectLst/>
              </a:rPr>
              <a:t> para </a:t>
            </a:r>
            <a:r>
              <a:rPr lang="en-US" sz="1900" dirty="0" err="1">
                <a:effectLst/>
              </a:rPr>
              <a:t>mantê</a:t>
            </a:r>
            <a:r>
              <a:rPr lang="en-US" sz="1900" dirty="0">
                <a:effectLst/>
              </a:rPr>
              <a:t>-los sob o </a:t>
            </a:r>
            <a:r>
              <a:rPr lang="en-US" sz="1900" dirty="0" err="1">
                <a:effectLst/>
              </a:rPr>
              <a:t>controle</a:t>
            </a:r>
            <a:r>
              <a:rPr lang="en-US" sz="1900" dirty="0">
                <a:effectLst/>
              </a:rPr>
              <a:t> e a </a:t>
            </a:r>
            <a:r>
              <a:rPr lang="en-US" sz="1900" dirty="0" err="1">
                <a:effectLst/>
              </a:rPr>
              <a:t>vigilância</a:t>
            </a:r>
            <a:r>
              <a:rPr lang="en-US" sz="1900" dirty="0">
                <a:effectLst/>
              </a:rPr>
              <a:t> da </a:t>
            </a:r>
            <a:r>
              <a:rPr lang="en-US" sz="1900" dirty="0" err="1">
                <a:effectLst/>
              </a:rPr>
              <a:t>cidadania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grande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parte</a:t>
            </a:r>
            <a:r>
              <a:rPr lang="en-US" sz="1900" dirty="0">
                <a:effectLst/>
              </a:rPr>
              <a:t> dos </a:t>
            </a:r>
            <a:r>
              <a:rPr lang="en-US" sz="1900" dirty="0" err="1">
                <a:effectLst/>
              </a:rPr>
              <a:t>representantes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eleitos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passaram</a:t>
            </a:r>
            <a:r>
              <a:rPr lang="en-US" sz="1900" dirty="0">
                <a:effectLst/>
              </a:rPr>
              <a:t> a usar </a:t>
            </a:r>
            <a:r>
              <a:rPr lang="en-US" sz="1900" dirty="0" err="1">
                <a:effectLst/>
              </a:rPr>
              <a:t>seus</a:t>
            </a:r>
            <a:r>
              <a:rPr lang="en-US" sz="1900" dirty="0">
                <a:effectLst/>
              </a:rPr>
              <a:t> cargos para </a:t>
            </a:r>
            <a:r>
              <a:rPr lang="en-US" sz="1900" dirty="0" err="1">
                <a:effectLst/>
              </a:rPr>
              <a:t>fazer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barganhas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inconfessáveis</a:t>
            </a:r>
            <a:r>
              <a:rPr lang="en-US" sz="1900" dirty="0">
                <a:effectLst/>
              </a:rPr>
              <a:t> – </a:t>
            </a:r>
            <a:r>
              <a:rPr lang="en-US" sz="1900" dirty="0" err="1">
                <a:effectLst/>
              </a:rPr>
              <a:t>seja</a:t>
            </a:r>
            <a:r>
              <a:rPr lang="en-US" sz="1900" dirty="0">
                <a:effectLst/>
              </a:rPr>
              <a:t> com o </a:t>
            </a:r>
            <a:r>
              <a:rPr lang="en-US" sz="1900" dirty="0" err="1">
                <a:effectLst/>
              </a:rPr>
              <a:t>poder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econômico</a:t>
            </a:r>
            <a:r>
              <a:rPr lang="en-US" sz="1900" dirty="0">
                <a:effectLst/>
              </a:rPr>
              <a:t> privado, </a:t>
            </a:r>
            <a:r>
              <a:rPr lang="en-US" sz="1900" dirty="0" err="1">
                <a:effectLst/>
              </a:rPr>
              <a:t>seja</a:t>
            </a:r>
            <a:r>
              <a:rPr lang="en-US" sz="1900" dirty="0">
                <a:effectLst/>
              </a:rPr>
              <a:t> com o </a:t>
            </a:r>
            <a:r>
              <a:rPr lang="en-US" sz="1900" dirty="0" err="1">
                <a:effectLst/>
              </a:rPr>
              <a:t>próprio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poder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público</a:t>
            </a:r>
            <a:r>
              <a:rPr lang="en-US" sz="1900" dirty="0">
                <a:effectLst/>
              </a:rPr>
              <a:t> – </a:t>
            </a:r>
            <a:r>
              <a:rPr lang="en-US" sz="1900" dirty="0" err="1">
                <a:effectLst/>
              </a:rPr>
              <a:t>visando</a:t>
            </a:r>
            <a:r>
              <a:rPr lang="en-US" sz="1900" dirty="0">
                <a:effectLst/>
              </a:rPr>
              <a:t> a </a:t>
            </a:r>
            <a:r>
              <a:rPr lang="en-US" sz="1900" dirty="0" err="1">
                <a:effectLst/>
              </a:rPr>
              <a:t>sua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autoperpetuação</a:t>
            </a:r>
            <a:r>
              <a:rPr lang="en-US" sz="1900" dirty="0">
                <a:effectLst/>
              </a:rPr>
              <a:t>.</a:t>
            </a:r>
            <a:r>
              <a:rPr lang="en-US" sz="1900" b="1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28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5BE702-0261-4AFE-3AC7-08123A6BDCA2}"/>
              </a:ext>
            </a:extLst>
          </p:cNvPr>
          <p:cNvSpPr txBox="1"/>
          <p:nvPr/>
        </p:nvSpPr>
        <p:spPr>
          <a:xfrm>
            <a:off x="5472332" y="731521"/>
            <a:ext cx="5726273" cy="503196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000" b="1" dirty="0" err="1"/>
              <a:t>Evolução</a:t>
            </a:r>
            <a:r>
              <a:rPr lang="en-US" sz="2000" b="1" dirty="0"/>
              <a:t> </a:t>
            </a:r>
            <a:r>
              <a:rPr lang="en-US" sz="2000" b="1" dirty="0" err="1"/>
              <a:t>desse</a:t>
            </a:r>
            <a:r>
              <a:rPr lang="en-US" sz="2000" b="1" dirty="0"/>
              <a:t> </a:t>
            </a:r>
            <a:r>
              <a:rPr lang="en-US" sz="2000" b="1" dirty="0" err="1"/>
              <a:t>fator</a:t>
            </a:r>
            <a:r>
              <a:rPr lang="en-US" sz="2000" b="1" dirty="0"/>
              <a:t> de </a:t>
            </a:r>
            <a:r>
              <a:rPr lang="en-US" sz="2000" b="1" dirty="0" err="1"/>
              <a:t>fundo</a:t>
            </a:r>
            <a:r>
              <a:rPr lang="en-US" sz="2000" b="1" dirty="0"/>
              <a:t> no </a:t>
            </a:r>
            <a:r>
              <a:rPr lang="en-US" sz="2000" b="1" dirty="0" err="1"/>
              <a:t>Brasil</a:t>
            </a:r>
            <a:r>
              <a:rPr lang="en-US" sz="2000" b="1" dirty="0"/>
              <a:t> </a:t>
            </a:r>
            <a:r>
              <a:rPr lang="en-US" sz="2000" b="1" dirty="0" err="1"/>
              <a:t>recente</a:t>
            </a:r>
            <a:r>
              <a:rPr lang="en-US" sz="2000" b="1" dirty="0"/>
              <a:t>: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endParaRPr lang="en-US" dirty="0">
              <a:effectLst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dirty="0">
                <a:effectLst/>
              </a:rPr>
              <a:t>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dano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do </a:t>
            </a:r>
            <a:r>
              <a:rPr lang="en-US" b="1" dirty="0" err="1">
                <a:effectLst/>
              </a:rPr>
              <a:t>uso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perverso</a:t>
            </a:r>
            <a:r>
              <a:rPr lang="en-US" b="1" dirty="0">
                <a:effectLst/>
              </a:rPr>
              <a:t> do </a:t>
            </a:r>
            <a:r>
              <a:rPr lang="en-US" b="1" dirty="0" err="1">
                <a:effectLst/>
              </a:rPr>
              <a:t>instituto</a:t>
            </a:r>
            <a:r>
              <a:rPr lang="en-US" b="1" dirty="0">
                <a:effectLst/>
              </a:rPr>
              <a:t> da </a:t>
            </a:r>
            <a:r>
              <a:rPr lang="en-US" b="1" dirty="0" err="1">
                <a:effectLst/>
              </a:rPr>
              <a:t>representação</a:t>
            </a:r>
            <a:r>
              <a:rPr lang="en-US" b="1" dirty="0">
                <a:effectLst/>
              </a:rPr>
              <a:t> </a:t>
            </a:r>
            <a:r>
              <a:rPr lang="en-US" dirty="0" err="1">
                <a:effectLst/>
              </a:rPr>
              <a:t>permaneceu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invisível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enquanto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principais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partidos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democráticos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alternando</a:t>
            </a:r>
            <a:r>
              <a:rPr lang="en-US" dirty="0">
                <a:effectLst/>
              </a:rPr>
              <a:t>-se no </a:t>
            </a:r>
            <a:r>
              <a:rPr lang="en-US" dirty="0" err="1">
                <a:effectLst/>
              </a:rPr>
              <a:t>poder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foram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capazes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gerar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governos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programáticos</a:t>
            </a:r>
            <a:r>
              <a:rPr lang="en-US" dirty="0">
                <a:effectLst/>
              </a:rPr>
              <a:t> e de </a:t>
            </a:r>
            <a:r>
              <a:rPr lang="en-US" dirty="0" err="1">
                <a:effectLst/>
              </a:rPr>
              <a:t>sustentá</a:t>
            </a:r>
            <a:r>
              <a:rPr lang="en-US" dirty="0">
                <a:effectLst/>
              </a:rPr>
              <a:t>-los </a:t>
            </a:r>
            <a:r>
              <a:rPr lang="en-US" dirty="0" err="1">
                <a:effectLst/>
              </a:rPr>
              <a:t>ao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longo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seus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mandatos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Quando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atuais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grupos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governantes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lograram</a:t>
            </a:r>
            <a:r>
              <a:rPr lang="en-US" b="1" dirty="0">
                <a:effectLst/>
              </a:rPr>
              <a:t> se </a:t>
            </a:r>
            <a:r>
              <a:rPr lang="en-US" b="1" dirty="0" err="1">
                <a:effectLst/>
              </a:rPr>
              <a:t>assenhorar</a:t>
            </a:r>
            <a:r>
              <a:rPr lang="en-US" b="1" dirty="0">
                <a:effectLst/>
              </a:rPr>
              <a:t> da </a:t>
            </a:r>
            <a:r>
              <a:rPr lang="en-US" b="1" dirty="0" err="1">
                <a:effectLst/>
              </a:rPr>
              <a:t>máquina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administrativa</a:t>
            </a:r>
            <a:r>
              <a:rPr lang="en-US" b="1" dirty="0">
                <a:effectLst/>
              </a:rPr>
              <a:t> federal, </a:t>
            </a:r>
            <a:r>
              <a:rPr lang="en-US" b="1" dirty="0" err="1">
                <a:effectLst/>
              </a:rPr>
              <a:t>seu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esforço</a:t>
            </a:r>
            <a:r>
              <a:rPr lang="en-US" b="1" dirty="0">
                <a:effectLst/>
              </a:rPr>
              <a:t> de </a:t>
            </a:r>
            <a:r>
              <a:rPr lang="en-US" b="1" dirty="0" err="1">
                <a:effectLst/>
              </a:rPr>
              <a:t>lá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permanecer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levou</a:t>
            </a:r>
            <a:r>
              <a:rPr lang="en-US" b="1" dirty="0">
                <a:effectLst/>
              </a:rPr>
              <a:t>-as a </a:t>
            </a:r>
            <a:r>
              <a:rPr lang="en-US" b="1" dirty="0" err="1">
                <a:effectLst/>
              </a:rPr>
              <a:t>selar</a:t>
            </a:r>
            <a:r>
              <a:rPr lang="en-US" b="1" dirty="0">
                <a:effectLst/>
              </a:rPr>
              <a:t> um </a:t>
            </a:r>
            <a:r>
              <a:rPr lang="en-US" b="1" dirty="0" err="1">
                <a:effectLst/>
              </a:rPr>
              <a:t>contrato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sinistro</a:t>
            </a:r>
            <a:r>
              <a:rPr lang="en-US" b="1" dirty="0">
                <a:effectLst/>
              </a:rPr>
              <a:t> com as </a:t>
            </a:r>
            <a:r>
              <a:rPr lang="en-US" b="1" dirty="0" err="1">
                <a:effectLst/>
              </a:rPr>
              <a:t>bancadas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majoritárias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constituídas</a:t>
            </a:r>
            <a:r>
              <a:rPr lang="en-US" b="1" dirty="0">
                <a:effectLst/>
              </a:rPr>
              <a:t> no </a:t>
            </a:r>
            <a:r>
              <a:rPr lang="en-US" b="1" dirty="0" err="1">
                <a:effectLst/>
              </a:rPr>
              <a:t>Congresso</a:t>
            </a:r>
            <a:r>
              <a:rPr lang="en-US" b="1" dirty="0">
                <a:effectLst/>
              </a:rPr>
              <a:t>.</a:t>
            </a:r>
            <a:r>
              <a:rPr lang="en-US" dirty="0">
                <a:effectLst/>
              </a:rPr>
              <a:t> </a:t>
            </a:r>
            <a:r>
              <a:rPr lang="en-US" dirty="0" err="1"/>
              <a:t>Essas</a:t>
            </a:r>
            <a:r>
              <a:rPr lang="en-US" dirty="0"/>
              <a:t> </a:t>
            </a:r>
            <a:r>
              <a:rPr lang="en-US" dirty="0" err="1"/>
              <a:t>bancadas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nenhum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horizonte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programático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vertebração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partidária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capaz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pelo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limitar</a:t>
            </a:r>
            <a:r>
              <a:rPr lang="en-US" dirty="0">
                <a:effectLst/>
              </a:rPr>
              <a:t> o </a:t>
            </a:r>
            <a:r>
              <a:rPr lang="en-US" dirty="0" err="1">
                <a:effectLst/>
              </a:rPr>
              <a:t>acesso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particularista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fundos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públicos</a:t>
            </a:r>
            <a:r>
              <a:rPr lang="en-US" dirty="0">
                <a:effectLst/>
              </a:rPr>
              <a:t>, </a:t>
            </a:r>
            <a:r>
              <a:rPr lang="en-US" dirty="0" err="1"/>
              <a:t>entregaram</a:t>
            </a:r>
            <a:r>
              <a:rPr lang="en-US" dirty="0"/>
              <a:t>-se a </a:t>
            </a:r>
            <a:r>
              <a:rPr lang="en-US" dirty="0" err="1"/>
              <a:t>uma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escancarada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espoliação</a:t>
            </a:r>
            <a:r>
              <a:rPr lang="en-US" dirty="0">
                <a:effectLst/>
              </a:rPr>
              <a:t>, de que o </a:t>
            </a:r>
            <a:r>
              <a:rPr lang="en-US" dirty="0" err="1">
                <a:effectLst/>
              </a:rPr>
              <a:t>chamado</a:t>
            </a:r>
            <a:r>
              <a:rPr lang="en-US" dirty="0">
                <a:effectLst/>
              </a:rPr>
              <a:t> “</a:t>
            </a:r>
            <a:r>
              <a:rPr lang="en-US" dirty="0" err="1">
                <a:effectLst/>
              </a:rPr>
              <a:t>orçamento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secreto</a:t>
            </a:r>
            <a:r>
              <a:rPr lang="en-US" dirty="0">
                <a:effectLst/>
              </a:rPr>
              <a:t>” e as </a:t>
            </a:r>
            <a:r>
              <a:rPr lang="en-US" dirty="0" err="1">
                <a:effectLst/>
              </a:rPr>
              <a:t>emendas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parlamentares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hipertrofiadas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são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exemplos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notórios</a:t>
            </a:r>
            <a:r>
              <a:rPr lang="en-US" dirty="0">
                <a:effectLst/>
              </a:rPr>
              <a:t>.</a:t>
            </a:r>
            <a:r>
              <a:rPr lang="en-US" dirty="0"/>
              <a:t>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b="1" dirty="0" err="1">
                <a:effectLst/>
              </a:rPr>
              <a:t>Pouco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adiantará</a:t>
            </a:r>
            <a:r>
              <a:rPr lang="en-US" b="1" dirty="0">
                <a:effectLst/>
              </a:rPr>
              <a:t> trocar </a:t>
            </a:r>
            <a:r>
              <a:rPr lang="en-US" b="1" dirty="0" err="1">
                <a:effectLst/>
              </a:rPr>
              <a:t>os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atuais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parlamentares</a:t>
            </a:r>
            <a:r>
              <a:rPr lang="en-US" b="1" dirty="0">
                <a:effectLst/>
              </a:rPr>
              <a:t> por outros, se o </a:t>
            </a:r>
            <a:r>
              <a:rPr lang="en-US" b="1" dirty="0" err="1">
                <a:effectLst/>
              </a:rPr>
              <a:t>pano</a:t>
            </a:r>
            <a:r>
              <a:rPr lang="en-US" b="1" dirty="0">
                <a:effectLst/>
              </a:rPr>
              <a:t> de </a:t>
            </a:r>
            <a:r>
              <a:rPr lang="en-US" b="1" dirty="0" err="1">
                <a:effectLst/>
              </a:rPr>
              <a:t>fundo</a:t>
            </a:r>
            <a:r>
              <a:rPr lang="en-US" b="1" dirty="0">
                <a:effectLst/>
              </a:rPr>
              <a:t> que </a:t>
            </a:r>
            <a:r>
              <a:rPr lang="en-US" b="1" dirty="0" err="1">
                <a:effectLst/>
              </a:rPr>
              <a:t>sustenta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essa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dinâmica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desagregadora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não</a:t>
            </a:r>
            <a:r>
              <a:rPr lang="en-US" b="1" dirty="0">
                <a:effectLst/>
              </a:rPr>
              <a:t> for </a:t>
            </a:r>
            <a:r>
              <a:rPr lang="en-US" b="1" dirty="0" err="1">
                <a:effectLst/>
              </a:rPr>
              <a:t>posto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em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xeque</a:t>
            </a:r>
            <a:r>
              <a:rPr lang="en-US" b="1" dirty="0">
                <a:effectLst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588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A749F1-84C3-52C1-ABFE-F88E5BB07056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* </a:t>
            </a:r>
            <a:r>
              <a:rPr lang="en-US" sz="2400" b="1" dirty="0"/>
              <a:t>Um dado que </a:t>
            </a:r>
            <a:r>
              <a:rPr lang="en-US" sz="2400" b="1" dirty="0" err="1"/>
              <a:t>merece</a:t>
            </a:r>
            <a:r>
              <a:rPr lang="en-US" sz="2400" b="1" dirty="0"/>
              <a:t> </a:t>
            </a:r>
            <a:r>
              <a:rPr lang="en-US" sz="2400" b="1" dirty="0" err="1"/>
              <a:t>nosso</a:t>
            </a:r>
            <a:r>
              <a:rPr lang="en-US" sz="2400" b="1" dirty="0"/>
              <a:t> </a:t>
            </a:r>
            <a:r>
              <a:rPr lang="en-US" sz="2400" b="1" dirty="0" err="1"/>
              <a:t>atenção</a:t>
            </a:r>
            <a:r>
              <a:rPr lang="en-US" sz="2400" b="1" dirty="0"/>
              <a:t>: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Como a USP, </a:t>
            </a:r>
            <a:r>
              <a:rPr lang="en-US" sz="2000" dirty="0" err="1"/>
              <a:t>diferentes</a:t>
            </a:r>
            <a:r>
              <a:rPr lang="en-US" sz="2000" dirty="0"/>
              <a:t> </a:t>
            </a:r>
            <a:r>
              <a:rPr lang="en-US" sz="2000" dirty="0" err="1"/>
              <a:t>comunidades</a:t>
            </a:r>
            <a:r>
              <a:rPr lang="en-US" sz="2000" dirty="0"/>
              <a:t> </a:t>
            </a:r>
            <a:r>
              <a:rPr lang="en-US" sz="2000" dirty="0" err="1"/>
              <a:t>científicas</a:t>
            </a:r>
            <a:r>
              <a:rPr lang="en-US" sz="2000" dirty="0"/>
              <a:t>, </a:t>
            </a:r>
            <a:r>
              <a:rPr lang="en-US" sz="2000" dirty="0" err="1"/>
              <a:t>preocupadas</a:t>
            </a:r>
            <a:r>
              <a:rPr lang="en-US" sz="2000" dirty="0"/>
              <a:t> com a </a:t>
            </a:r>
            <a:r>
              <a:rPr lang="en-US" sz="2000" dirty="0" err="1"/>
              <a:t>avaliação</a:t>
            </a:r>
            <a:r>
              <a:rPr lang="en-US" sz="2000" dirty="0"/>
              <a:t> das </a:t>
            </a:r>
            <a:r>
              <a:rPr lang="en-US" sz="2000" dirty="0" err="1"/>
              <a:t>condições</a:t>
            </a:r>
            <a:r>
              <a:rPr lang="en-US" sz="2000" dirty="0"/>
              <a:t> da </a:t>
            </a:r>
            <a:r>
              <a:rPr lang="en-US" sz="2000" dirty="0" err="1"/>
              <a:t>Democracia</a:t>
            </a:r>
            <a:r>
              <a:rPr lang="en-US" sz="2000" dirty="0"/>
              <a:t> no </a:t>
            </a:r>
            <a:r>
              <a:rPr lang="en-US" sz="2000" dirty="0" err="1"/>
              <a:t>mundo</a:t>
            </a:r>
            <a:r>
              <a:rPr lang="en-US" sz="2000" dirty="0"/>
              <a:t>, </a:t>
            </a:r>
            <a:r>
              <a:rPr lang="en-US" sz="2000" dirty="0" err="1"/>
              <a:t>avaliam</a:t>
            </a:r>
            <a:r>
              <a:rPr lang="en-US" sz="2000" dirty="0"/>
              <a:t> que </a:t>
            </a:r>
            <a:r>
              <a:rPr lang="en-US" sz="2000" dirty="0" err="1"/>
              <a:t>esta</a:t>
            </a:r>
            <a:r>
              <a:rPr lang="en-US" sz="2000" dirty="0"/>
              <a:t> </a:t>
            </a:r>
            <a:r>
              <a:rPr lang="en-US" sz="2000" dirty="0" err="1"/>
              <a:t>tendência</a:t>
            </a:r>
            <a:r>
              <a:rPr lang="en-US" sz="2000" dirty="0"/>
              <a:t> de </a:t>
            </a:r>
            <a:r>
              <a:rPr lang="en-US" sz="2000" dirty="0" err="1"/>
              <a:t>erosão</a:t>
            </a:r>
            <a:r>
              <a:rPr lang="en-US" sz="2000" dirty="0"/>
              <a:t> da </a:t>
            </a:r>
            <a:r>
              <a:rPr lang="en-US" sz="2000" dirty="0" err="1"/>
              <a:t>política</a:t>
            </a:r>
            <a:r>
              <a:rPr lang="en-US" sz="2000" dirty="0"/>
              <a:t> </a:t>
            </a:r>
            <a:r>
              <a:rPr lang="en-US" sz="2000" dirty="0" err="1"/>
              <a:t>democrática</a:t>
            </a:r>
            <a:r>
              <a:rPr lang="en-US" sz="2000" dirty="0"/>
              <a:t> por </a:t>
            </a:r>
            <a:r>
              <a:rPr lang="en-US" sz="2000" dirty="0" err="1"/>
              <a:t>meio</a:t>
            </a:r>
            <a:r>
              <a:rPr lang="en-US" sz="2000" dirty="0"/>
              <a:t> da </a:t>
            </a:r>
            <a:r>
              <a:rPr lang="en-US" sz="2000" dirty="0" err="1"/>
              <a:t>fragilização</a:t>
            </a:r>
            <a:r>
              <a:rPr lang="en-US" sz="2000" dirty="0"/>
              <a:t> de </a:t>
            </a:r>
            <a:r>
              <a:rPr lang="en-US" sz="2000" dirty="0" err="1"/>
              <a:t>instituições</a:t>
            </a:r>
            <a:r>
              <a:rPr lang="en-US" sz="2000" dirty="0"/>
              <a:t> </a:t>
            </a:r>
            <a:r>
              <a:rPr lang="en-US" sz="2000" dirty="0" err="1"/>
              <a:t>responsivas</a:t>
            </a:r>
            <a:r>
              <a:rPr lang="en-US" sz="2000" b="1" dirty="0"/>
              <a:t> </a:t>
            </a:r>
            <a:r>
              <a:rPr lang="en-US" sz="2000" b="1" dirty="0" err="1"/>
              <a:t>não</a:t>
            </a:r>
            <a:r>
              <a:rPr lang="en-US" sz="2000" b="1" dirty="0"/>
              <a:t> é </a:t>
            </a:r>
            <a:r>
              <a:rPr lang="en-US" sz="2000" b="1" dirty="0" err="1"/>
              <a:t>nem</a:t>
            </a:r>
            <a:r>
              <a:rPr lang="en-US" sz="2000" b="1" dirty="0"/>
              <a:t> </a:t>
            </a:r>
            <a:r>
              <a:rPr lang="en-US" sz="2000" b="1" dirty="0" err="1"/>
              <a:t>exclusiva</a:t>
            </a:r>
            <a:r>
              <a:rPr lang="en-US" sz="2000" b="1" dirty="0"/>
              <a:t> do </a:t>
            </a:r>
            <a:r>
              <a:rPr lang="en-US" sz="2000" b="1" dirty="0" err="1"/>
              <a:t>Brasil</a:t>
            </a:r>
            <a:r>
              <a:rPr lang="en-US" sz="2000" b="1" dirty="0"/>
              <a:t>, </a:t>
            </a:r>
            <a:r>
              <a:rPr lang="en-US" sz="2000" b="1" dirty="0" err="1"/>
              <a:t>nem</a:t>
            </a:r>
            <a:r>
              <a:rPr lang="en-US" sz="2000" b="1" dirty="0"/>
              <a:t> </a:t>
            </a:r>
            <a:r>
              <a:rPr lang="en-US" sz="2000" b="1" dirty="0" err="1"/>
              <a:t>é</a:t>
            </a:r>
            <a:r>
              <a:rPr lang="en-US" sz="2000" b="1" dirty="0"/>
              <a:t>, de </a:t>
            </a:r>
            <a:r>
              <a:rPr lang="en-US" sz="2000" b="1" dirty="0" err="1"/>
              <a:t>fato</a:t>
            </a:r>
            <a:r>
              <a:rPr lang="en-US" sz="2000" b="1" dirty="0"/>
              <a:t>, algo </a:t>
            </a:r>
            <a:r>
              <a:rPr lang="en-US" sz="2000" b="1" dirty="0" err="1"/>
              <a:t>tão</a:t>
            </a:r>
            <a:r>
              <a:rPr lang="en-US" sz="2000" b="1" dirty="0"/>
              <a:t> </a:t>
            </a:r>
            <a:r>
              <a:rPr lang="en-US" sz="2000" b="1" dirty="0" err="1"/>
              <a:t>recente</a:t>
            </a:r>
            <a:r>
              <a:rPr lang="en-US" sz="2000" dirty="0"/>
              <a:t>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 International Institute for Democracy and Electoral Assistance (IIDEA) </a:t>
            </a:r>
            <a:r>
              <a:rPr lang="en-US" sz="2000" dirty="0" err="1"/>
              <a:t>avalia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exemplo</a:t>
            </a:r>
            <a:r>
              <a:rPr lang="en-US" sz="2000" dirty="0"/>
              <a:t>, ser </a:t>
            </a:r>
            <a:r>
              <a:rPr lang="en-US" sz="2000" b="1" dirty="0"/>
              <a:t>a </a:t>
            </a:r>
            <a:r>
              <a:rPr lang="en-US" sz="2000" b="1" dirty="0" err="1"/>
              <a:t>primeira</a:t>
            </a:r>
            <a:r>
              <a:rPr lang="en-US" sz="2000" b="1" dirty="0"/>
              <a:t> </a:t>
            </a:r>
            <a:r>
              <a:rPr lang="en-US" sz="2000" b="1" dirty="0" err="1"/>
              <a:t>vez</a:t>
            </a:r>
            <a:r>
              <a:rPr lang="en-US" sz="2000" b="1" dirty="0"/>
              <a:t>, </a:t>
            </a:r>
            <a:r>
              <a:rPr lang="en-US" sz="2000" b="1" dirty="0" err="1"/>
              <a:t>desde</a:t>
            </a:r>
            <a:r>
              <a:rPr lang="en-US" sz="2000" b="1" dirty="0"/>
              <a:t> 1975, que o </a:t>
            </a:r>
            <a:r>
              <a:rPr lang="en-US" sz="2000" b="1" dirty="0" err="1"/>
              <a:t>mundo</a:t>
            </a:r>
            <a:r>
              <a:rPr lang="en-US" sz="2000" b="1" dirty="0"/>
              <a:t> </a:t>
            </a:r>
            <a:r>
              <a:rPr lang="en-US" sz="2000" b="1" dirty="0" err="1"/>
              <a:t>atravessa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queda</a:t>
            </a:r>
            <a:r>
              <a:rPr lang="en-US" sz="2000" b="1" dirty="0"/>
              <a:t> global </a:t>
            </a:r>
            <a:r>
              <a:rPr lang="en-US" sz="2000" b="1" dirty="0" err="1"/>
              <a:t>significativa</a:t>
            </a:r>
            <a:r>
              <a:rPr lang="en-US" sz="2000" b="1" dirty="0"/>
              <a:t> </a:t>
            </a:r>
            <a:r>
              <a:rPr lang="en-US" sz="2000" b="1" dirty="0" err="1"/>
              <a:t>nos</a:t>
            </a:r>
            <a:r>
              <a:rPr lang="en-US" sz="2000" b="1" dirty="0"/>
              <a:t> </a:t>
            </a:r>
            <a:r>
              <a:rPr lang="en-US" sz="2000" b="1" dirty="0" err="1"/>
              <a:t>padrões</a:t>
            </a:r>
            <a:r>
              <a:rPr lang="en-US" sz="2000" b="1" dirty="0"/>
              <a:t> </a:t>
            </a:r>
            <a:r>
              <a:rPr lang="en-US" sz="2000" b="1" dirty="0" err="1"/>
              <a:t>democráticos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cinco</a:t>
            </a:r>
            <a:r>
              <a:rPr lang="en-US" sz="2000" b="1" dirty="0"/>
              <a:t> </a:t>
            </a:r>
            <a:r>
              <a:rPr lang="en-US" sz="2000" b="1" dirty="0" err="1"/>
              <a:t>anos</a:t>
            </a:r>
            <a:r>
              <a:rPr lang="en-US" sz="2000" b="1" dirty="0"/>
              <a:t> </a:t>
            </a:r>
            <a:r>
              <a:rPr lang="en-US" sz="2000" b="1" dirty="0" err="1"/>
              <a:t>seguidos</a:t>
            </a:r>
            <a:r>
              <a:rPr lang="en-US" sz="2000" b="1" dirty="0"/>
              <a:t> -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tendência</a:t>
            </a:r>
            <a:r>
              <a:rPr lang="en-US" sz="2000" b="1" dirty="0"/>
              <a:t> </a:t>
            </a:r>
            <a:r>
              <a:rPr lang="en-US" sz="2000" b="1" dirty="0" err="1"/>
              <a:t>iniciada</a:t>
            </a:r>
            <a:r>
              <a:rPr lang="en-US" sz="2000" b="1" dirty="0"/>
              <a:t> </a:t>
            </a:r>
            <a:r>
              <a:rPr lang="en-US" sz="2000" b="1" dirty="0" err="1"/>
              <a:t>nos</a:t>
            </a:r>
            <a:r>
              <a:rPr lang="en-US" sz="2000" b="1" dirty="0"/>
              <a:t> </a:t>
            </a:r>
            <a:r>
              <a:rPr lang="en-US" sz="2000" b="1" dirty="0" err="1"/>
              <a:t>últimos</a:t>
            </a:r>
            <a:r>
              <a:rPr lang="en-US" sz="2000" b="1" dirty="0"/>
              <a:t> 10 </a:t>
            </a:r>
            <a:r>
              <a:rPr lang="en-US" sz="2000" b="1" dirty="0" err="1"/>
              <a:t>anos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6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2BE659-252B-1AD7-1AD0-37BCEB0E6B11}"/>
              </a:ext>
            </a:extLst>
          </p:cNvPr>
          <p:cNvSpPr txBox="1"/>
          <p:nvPr/>
        </p:nvSpPr>
        <p:spPr>
          <a:xfrm>
            <a:off x="5511075" y="1278458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900" b="1" dirty="0">
                <a:effectLst/>
              </a:rPr>
              <a:t>* </a:t>
            </a:r>
            <a:r>
              <a:rPr lang="en-US" sz="2400" b="1" dirty="0">
                <a:effectLst/>
              </a:rPr>
              <a:t>Agenda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300"/>
              </a:spcAft>
            </a:pPr>
            <a:endParaRPr lang="en-US" sz="1900" b="1" dirty="0"/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900" b="1" dirty="0" err="1"/>
              <a:t>R</a:t>
            </a:r>
            <a:r>
              <a:rPr lang="en-US" sz="1900" b="1" dirty="0" err="1">
                <a:effectLst/>
              </a:rPr>
              <a:t>epensar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todo</a:t>
            </a:r>
            <a:r>
              <a:rPr lang="en-US" sz="1900" b="1" dirty="0">
                <a:effectLst/>
              </a:rPr>
              <a:t> o </a:t>
            </a:r>
            <a:r>
              <a:rPr lang="en-US" sz="1900" b="1" dirty="0" err="1">
                <a:effectLst/>
              </a:rPr>
              <a:t>sistema</a:t>
            </a:r>
            <a:r>
              <a:rPr lang="en-US" sz="1900" b="1" dirty="0">
                <a:effectLst/>
              </a:rPr>
              <a:t> de </a:t>
            </a:r>
            <a:r>
              <a:rPr lang="en-US" sz="1900" b="1" dirty="0" err="1">
                <a:effectLst/>
              </a:rPr>
              <a:t>representação</a:t>
            </a:r>
            <a:r>
              <a:rPr lang="en-US" sz="1900" b="1" dirty="0">
                <a:effectLst/>
              </a:rPr>
              <a:t>, a </a:t>
            </a:r>
            <a:r>
              <a:rPr lang="en-US" sz="1900" b="1" dirty="0" err="1">
                <a:effectLst/>
              </a:rPr>
              <a:t>fim</a:t>
            </a:r>
            <a:r>
              <a:rPr lang="en-US" sz="1900" b="1" dirty="0">
                <a:effectLst/>
              </a:rPr>
              <a:t> de </a:t>
            </a:r>
            <a:r>
              <a:rPr lang="en-US" sz="1900" b="1" dirty="0" err="1">
                <a:effectLst/>
              </a:rPr>
              <a:t>desarmar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os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mecanismos</a:t>
            </a:r>
            <a:r>
              <a:rPr lang="en-US" sz="1900" b="1" dirty="0">
                <a:effectLst/>
              </a:rPr>
              <a:t> que </a:t>
            </a:r>
            <a:r>
              <a:rPr lang="en-US" sz="1900" b="1" dirty="0" err="1">
                <a:effectLst/>
              </a:rPr>
              <a:t>erodem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os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vínculos</a:t>
            </a:r>
            <a:r>
              <a:rPr lang="en-US" sz="1900" b="1" dirty="0">
                <a:effectLst/>
              </a:rPr>
              <a:t> entre </a:t>
            </a:r>
            <a:r>
              <a:rPr lang="en-US" sz="1900" b="1" dirty="0" err="1">
                <a:effectLst/>
              </a:rPr>
              <a:t>representantes</a:t>
            </a:r>
            <a:r>
              <a:rPr lang="en-US" sz="1900" b="1" dirty="0">
                <a:effectLst/>
              </a:rPr>
              <a:t> e </a:t>
            </a:r>
            <a:r>
              <a:rPr lang="en-US" sz="1900" b="1" dirty="0" err="1">
                <a:effectLst/>
              </a:rPr>
              <a:t>representados</a:t>
            </a:r>
            <a:r>
              <a:rPr lang="en-US" sz="1900" dirty="0">
                <a:effectLst/>
              </a:rPr>
              <a:t>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endParaRPr lang="en-US" sz="1900" dirty="0">
              <a:effectLst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900" dirty="0" err="1">
                <a:effectLst/>
              </a:rPr>
              <a:t>Caberia</a:t>
            </a:r>
            <a:r>
              <a:rPr lang="en-US" sz="1900" dirty="0">
                <a:effectLst/>
              </a:rPr>
              <a:t>, por um </a:t>
            </a:r>
            <a:r>
              <a:rPr lang="en-US" sz="1900" dirty="0" err="1">
                <a:effectLst/>
              </a:rPr>
              <a:t>lado</a:t>
            </a:r>
            <a:r>
              <a:rPr lang="en-US" sz="1900" dirty="0">
                <a:effectLst/>
              </a:rPr>
              <a:t>, </a:t>
            </a:r>
            <a:r>
              <a:rPr lang="en-US" sz="1900" b="1" dirty="0" err="1">
                <a:effectLst/>
              </a:rPr>
              <a:t>revisar</a:t>
            </a:r>
            <a:r>
              <a:rPr lang="en-US" sz="1900" b="1" dirty="0">
                <a:effectLst/>
              </a:rPr>
              <a:t> as </a:t>
            </a:r>
            <a:r>
              <a:rPr lang="en-US" sz="1900" b="1" dirty="0" err="1">
                <a:effectLst/>
              </a:rPr>
              <a:t>regras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eleitorais</a:t>
            </a:r>
            <a:r>
              <a:rPr lang="en-US" sz="1900" b="1" dirty="0">
                <a:effectLst/>
              </a:rPr>
              <a:t> </a:t>
            </a:r>
            <a:r>
              <a:rPr lang="en-US" sz="1900" dirty="0">
                <a:effectLst/>
              </a:rPr>
              <a:t>que </a:t>
            </a:r>
            <a:r>
              <a:rPr lang="en-US" sz="1900" dirty="0" err="1">
                <a:effectLst/>
              </a:rPr>
              <a:t>estreitam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demais</a:t>
            </a:r>
            <a:r>
              <a:rPr lang="en-US" sz="1900" dirty="0">
                <a:effectLst/>
              </a:rPr>
              <a:t> a </a:t>
            </a:r>
            <a:r>
              <a:rPr lang="en-US" sz="1900" dirty="0" err="1">
                <a:effectLst/>
              </a:rPr>
              <a:t>capacidade</a:t>
            </a:r>
            <a:r>
              <a:rPr lang="en-US" sz="1900" dirty="0">
                <a:effectLst/>
              </a:rPr>
              <a:t> dos </a:t>
            </a:r>
            <a:r>
              <a:rPr lang="en-US" sz="1900" dirty="0" err="1">
                <a:effectLst/>
              </a:rPr>
              <a:t>cidadãos</a:t>
            </a:r>
            <a:r>
              <a:rPr lang="en-US" sz="1900" dirty="0">
                <a:effectLst/>
              </a:rPr>
              <a:t> de </a:t>
            </a:r>
            <a:r>
              <a:rPr lang="en-US" sz="1900" dirty="0" err="1">
                <a:effectLst/>
              </a:rPr>
              <a:t>fazer</a:t>
            </a:r>
            <a:r>
              <a:rPr lang="en-US" sz="1900" dirty="0">
                <a:effectLst/>
              </a:rPr>
              <a:t> do </a:t>
            </a:r>
            <a:r>
              <a:rPr lang="en-US" sz="1900" dirty="0" err="1">
                <a:effectLst/>
              </a:rPr>
              <a:t>voto</a:t>
            </a:r>
            <a:r>
              <a:rPr lang="en-US" sz="1900" dirty="0">
                <a:effectLst/>
              </a:rPr>
              <a:t> um </a:t>
            </a:r>
            <a:r>
              <a:rPr lang="en-US" sz="1900" dirty="0" err="1">
                <a:effectLst/>
              </a:rPr>
              <a:t>instrumento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efetivamente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poderoso</a:t>
            </a:r>
            <a:r>
              <a:rPr lang="en-US" sz="1900" dirty="0">
                <a:effectLst/>
              </a:rPr>
              <a:t> de </a:t>
            </a:r>
            <a:r>
              <a:rPr lang="en-US" sz="1900" dirty="0" err="1">
                <a:effectLst/>
              </a:rPr>
              <a:t>controle</a:t>
            </a:r>
            <a:r>
              <a:rPr lang="en-US" sz="1900" dirty="0">
                <a:effectLst/>
              </a:rPr>
              <a:t> dos </a:t>
            </a:r>
            <a:r>
              <a:rPr lang="en-US" sz="1900" dirty="0" err="1">
                <a:effectLst/>
              </a:rPr>
              <a:t>parlamentares</a:t>
            </a:r>
            <a:r>
              <a:rPr lang="en-US" sz="1900" dirty="0">
                <a:effectLst/>
              </a:rPr>
              <a:t> que </a:t>
            </a:r>
            <a:r>
              <a:rPr lang="en-US" sz="1900" dirty="0" err="1">
                <a:effectLst/>
              </a:rPr>
              <a:t>escolhem</a:t>
            </a:r>
            <a:r>
              <a:rPr lang="en-US" sz="1900" dirty="0">
                <a:effectLst/>
              </a:rPr>
              <a:t>; e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endParaRPr lang="en-US" sz="1900" dirty="0">
              <a:effectLst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900" b="1" dirty="0" err="1"/>
              <a:t>R</a:t>
            </a:r>
            <a:r>
              <a:rPr lang="en-US" sz="1900" b="1" dirty="0" err="1">
                <a:effectLst/>
              </a:rPr>
              <a:t>evisar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os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procedimentos</a:t>
            </a:r>
            <a:r>
              <a:rPr lang="en-US" sz="1900" b="1" dirty="0">
                <a:effectLst/>
              </a:rPr>
              <a:t> do </a:t>
            </a:r>
            <a:r>
              <a:rPr lang="en-US" sz="1900" b="1" dirty="0" err="1">
                <a:effectLst/>
              </a:rPr>
              <a:t>próprio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Congresso</a:t>
            </a:r>
            <a:r>
              <a:rPr lang="en-US" sz="1900" b="1" dirty="0">
                <a:effectLst/>
              </a:rPr>
              <a:t>, </a:t>
            </a:r>
            <a:r>
              <a:rPr lang="en-US" sz="1900" dirty="0" err="1">
                <a:effectLst/>
              </a:rPr>
              <a:t>definindo</a:t>
            </a:r>
            <a:r>
              <a:rPr lang="en-US" sz="1900" dirty="0">
                <a:effectLst/>
              </a:rPr>
              <a:t> com </a:t>
            </a:r>
            <a:r>
              <a:rPr lang="en-US" sz="1900" dirty="0" err="1">
                <a:effectLst/>
              </a:rPr>
              <a:t>mais</a:t>
            </a:r>
            <a:r>
              <a:rPr lang="en-US" sz="1900" dirty="0">
                <a:effectLst/>
              </a:rPr>
              <a:t> rigor </a:t>
            </a:r>
            <a:r>
              <a:rPr lang="en-US" sz="1900" dirty="0" err="1">
                <a:effectLst/>
              </a:rPr>
              <a:t>sobre</a:t>
            </a:r>
            <a:r>
              <a:rPr lang="en-US" sz="1900" dirty="0">
                <a:effectLst/>
              </a:rPr>
              <a:t> o que e </a:t>
            </a:r>
            <a:r>
              <a:rPr lang="en-US" sz="1900" dirty="0" err="1">
                <a:effectLst/>
              </a:rPr>
              <a:t>como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representantes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deveriam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tomar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decisões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especialmente</a:t>
            </a:r>
            <a:r>
              <a:rPr lang="en-US" sz="1900" dirty="0">
                <a:effectLst/>
              </a:rPr>
              <a:t> no que </a:t>
            </a:r>
            <a:r>
              <a:rPr lang="en-US" sz="1900" dirty="0" err="1">
                <a:effectLst/>
              </a:rPr>
              <a:t>tange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orçamentos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públicos</a:t>
            </a:r>
            <a:r>
              <a:rPr lang="en-US" sz="1900" dirty="0">
                <a:effectLst/>
              </a:rPr>
              <a:t>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US" sz="1900" i="1" dirty="0" err="1">
                <a:effectLst/>
              </a:rPr>
              <a:t>I</a:t>
            </a:r>
            <a:r>
              <a:rPr lang="en-US" sz="1900" dirty="0" err="1">
                <a:effectLst/>
              </a:rPr>
              <a:t>niciativas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como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essas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porém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surtirão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efeitos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pouco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animadores</a:t>
            </a:r>
            <a:r>
              <a:rPr lang="en-US" sz="1900" dirty="0">
                <a:effectLst/>
              </a:rPr>
              <a:t> se </a:t>
            </a:r>
            <a:r>
              <a:rPr lang="en-US" sz="1900" dirty="0" err="1">
                <a:effectLst/>
              </a:rPr>
              <a:t>não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forem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encontradas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na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esteira</a:t>
            </a:r>
            <a:r>
              <a:rPr lang="en-US" sz="1900" dirty="0">
                <a:effectLst/>
              </a:rPr>
              <a:t> da </a:t>
            </a:r>
            <a:r>
              <a:rPr lang="en-US" sz="1900" dirty="0" err="1">
                <a:effectLst/>
              </a:rPr>
              <a:t>interdição</a:t>
            </a:r>
            <a:r>
              <a:rPr lang="en-US" sz="1900" dirty="0">
                <a:effectLst/>
              </a:rPr>
              <a:t> de </a:t>
            </a:r>
            <a:r>
              <a:rPr lang="en-US" sz="1900" dirty="0" err="1">
                <a:effectLst/>
              </a:rPr>
              <a:t>recursos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empresariais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às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campanhas</a:t>
            </a:r>
            <a:r>
              <a:rPr lang="en-US" sz="1900" dirty="0">
                <a:effectLst/>
              </a:rPr>
              <a:t>, </a:t>
            </a:r>
            <a:r>
              <a:rPr lang="en-US" sz="1900" b="1" dirty="0" err="1">
                <a:effectLst/>
              </a:rPr>
              <a:t>formas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transparentes</a:t>
            </a:r>
            <a:r>
              <a:rPr lang="en-US" sz="1900" b="1" dirty="0">
                <a:effectLst/>
              </a:rPr>
              <a:t> e </a:t>
            </a:r>
            <a:r>
              <a:rPr lang="en-US" sz="1900" b="1" dirty="0" err="1">
                <a:effectLst/>
              </a:rPr>
              <a:t>equitativas</a:t>
            </a:r>
            <a:r>
              <a:rPr lang="en-US" sz="1900" b="1" dirty="0">
                <a:effectLst/>
              </a:rPr>
              <a:t> de </a:t>
            </a:r>
            <a:r>
              <a:rPr lang="en-US" sz="1900" b="1" dirty="0" err="1">
                <a:effectLst/>
              </a:rPr>
              <a:t>financiamento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público</a:t>
            </a:r>
            <a:r>
              <a:rPr lang="en-US" sz="1900" b="1" dirty="0">
                <a:effectLst/>
              </a:rPr>
              <a:t> das </a:t>
            </a:r>
            <a:r>
              <a:rPr lang="en-US" sz="1900" b="1" dirty="0" err="1">
                <a:effectLst/>
              </a:rPr>
              <a:t>candidaturas</a:t>
            </a:r>
            <a:r>
              <a:rPr lang="en-US" sz="1900" b="1" i="1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335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1688</Words>
  <Application>Microsoft Macintosh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Myna Nakabashi</dc:creator>
  <cp:lastModifiedBy>Cicero Araujo</cp:lastModifiedBy>
  <cp:revision>162</cp:revision>
  <cp:lastPrinted>2022-07-22T13:43:54Z</cp:lastPrinted>
  <dcterms:created xsi:type="dcterms:W3CDTF">2022-03-28T12:03:17Z</dcterms:created>
  <dcterms:modified xsi:type="dcterms:W3CDTF">2022-08-31T15:25:14Z</dcterms:modified>
</cp:coreProperties>
</file>