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W+mQM7WKa4EmgSTWsbYV/i2Wk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477BA1C-5332-4B7D-A759-40EA2124B9ED}">
  <a:tblStyle styleId="{2477BA1C-5332-4B7D-A759-40EA2124B9E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648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34" Type="http://customschemas.google.com/relationships/presentationmetadata" Target="metadata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Relationship Id="rId3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250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890b2a9df_0_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4890b2a9d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890b2a9df_0_6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4890b2a9d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890b2a9df_0_7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4890b2a9d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890b2a9df_0_7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4890b2a9d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890b2a9df_0_9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4890b2a9d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4890b2a9df_0_9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4890b2a9d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890b2a9df_0_10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4890b2a9d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890b2a9df_0_1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4890b2a9d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890b2a9df_0_1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4890b2a9d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890b2a9df_0_1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4890b2a9d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890b2a9df_0_13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4890b2a9d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890b2a9df_0_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4890b2a9d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890b2a9df_0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4890b2a9d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890b2a9df_0_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4890b2a9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890b2a9df_0_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4890b2a9d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890b2a9df_0_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4890b2a9d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3551" y="2788415"/>
            <a:ext cx="3484899" cy="31310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108960" y="2297277"/>
            <a:ext cx="5974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1094AB"/>
                </a:solidFill>
                <a:latin typeface="Tahoma"/>
                <a:ea typeface="Tahoma"/>
                <a:cs typeface="Tahoma"/>
                <a:sym typeface="Tahoma"/>
              </a:rPr>
              <a:t>PROGRAMA EIXOS TEMÁTICOS EM PAUTA - PROETUSP</a:t>
            </a:r>
            <a:endParaRPr sz="1800" b="0" i="0" u="none" strike="noStrike" cap="none">
              <a:solidFill>
                <a:srgbClr val="1094A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146766" y="1889760"/>
            <a:ext cx="18984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Ciclo de Painéis</a:t>
            </a:r>
            <a:endParaRPr sz="1800" b="0" i="0" u="none" strike="noStrike" cap="none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108960" y="6042941"/>
            <a:ext cx="5974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1094AB"/>
                </a:solidFill>
                <a:latin typeface="Tahoma"/>
                <a:ea typeface="Tahoma"/>
                <a:cs typeface="Tahoma"/>
                <a:sym typeface="Tahoma"/>
              </a:rPr>
              <a:t>30 de agosto a 1</a:t>
            </a:r>
            <a:r>
              <a:rPr lang="pt-BR" sz="1800" b="1" i="0" u="sng" strike="noStrike" cap="none" baseline="30000">
                <a:solidFill>
                  <a:srgbClr val="1094AB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pt-BR" sz="1800" b="0" i="0" u="none" strike="noStrike" cap="none">
                <a:solidFill>
                  <a:srgbClr val="1094AB"/>
                </a:solidFill>
                <a:latin typeface="Tahoma"/>
                <a:ea typeface="Tahoma"/>
                <a:cs typeface="Tahoma"/>
                <a:sym typeface="Tahoma"/>
              </a:rPr>
              <a:t> de setembro 2022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3368040" y="6412273"/>
            <a:ext cx="54559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1094AB"/>
                </a:solidFill>
                <a:latin typeface="Tahoma"/>
                <a:ea typeface="Tahoma"/>
                <a:cs typeface="Tahoma"/>
                <a:sym typeface="Tahoma"/>
              </a:rPr>
              <a:t>Auditório István Jancsó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890b2a9df_0_38"/>
          <p:cNvSpPr/>
          <p:nvPr/>
        </p:nvSpPr>
        <p:spPr>
          <a:xfrm>
            <a:off x="268800" y="18605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900"/>
              <a:buFont typeface="Calibri"/>
              <a:buChar char="●"/>
            </a:pP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Compreendida em tensionamento dentro das dinâmicas socioculturais, tecnológicas, geopolíticas e econômicas contemporâneas.</a:t>
            </a: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2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900"/>
              <a:buFont typeface="Calibri"/>
              <a:buChar char="●"/>
            </a:pP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Configura-se em </a:t>
            </a: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campo/interface</a:t>
            </a: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em constante transformação, </a:t>
            </a: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em processo.</a:t>
            </a:r>
            <a:endParaRPr sz="2900" b="1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 b="1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Para operar neste contexto, as políticas públicas e suas ações devem, prioritariamente, priorizar o </a:t>
            </a: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plural</a:t>
            </a: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coletivo</a:t>
            </a: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redes</a:t>
            </a: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6FA8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 b="1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4890b2a9df_0_38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A Cultura em processo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4890b2a9df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890b2a9df_0_66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 complexidade cultural também se relaciona aos rumos traçados pelas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tecnologias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não só as computacionais, que são dominantes, mas aquelas, tantas outras, desenvolvidas por outras etnias, cosmologias, como em outros contextos, territórios e dinâmicas socioculturais.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construção, atualização e manutenção de redes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- não só a internet - verdadeiramente distribuídas e democráticas, em contraposição às formas que atuam segundo o paradigma centro-periferia, está na ordem do dia para as ações tecnopolíticas na cultura e nas artes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4890b2a9df_0_66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Cultura e tecnologia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4890b2a9df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890b2a9df_0_72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descentramento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incorporando a lógica das redes distribuídas, que germinam ramificações entre coexistências, é uma condição chave nesse processo.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Sensibilidade espaço-temporal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atuação simultaneamente sistêmica e situada são características dessas redes complexas que se pode imaginar como rizomas do comum (coletivo),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necessariamente interculturais e participativas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4890b2a9df_0_72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Cultura e suas redes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14890b2a9df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890b2a9df_0_78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O adensamento do processo de democratização está interconectado à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cada vez maior e mais ativa da sociedade na arena pública e na tomada de decisões.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Atacar as estruturas de exclusão exige que os beneficiários das políticas públicas se tornem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sujeitos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não simples objetos da ação pública.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A cultura e as artes têm papel fundamental para que tal perspectiva se consolide.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4890b2a9df_0_78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fazer com e não fazer para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14890b2a9df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890b2a9df_0_90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Uma questão central para a ação no campo da cultura é, portanto, a restauração e a ampliação das instâncias de participação e de incentivo aos processos coletivos, extintos ou enfraquecidos, fortalecendo sua institucionalidade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Igualmente importante é investir na estruturação de arquiteturas de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encontro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de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diálogo intercultural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que permitam aos diferentes sentidos, que produzem sujeitos e grupos, espaços de circulação e disputa na arena pública.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4890b2a9df_0_90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arquiteturas de encontro e diálogo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14890b2a9df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890b2a9df_0_97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diversidade cultural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fazer coletivo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troca de saberes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ampliação da esfera do ser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são elementos orientadores da agenda a ser proposta, bem como o incentivo à formação de redes.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Alguns indicativos para políticas, programas e ações, pensados de maneira integrada, estruturam o desenho inicial que ora apresentamos de maneira a abarcar a cultura em sua complexidade, tendo por base os nexos destacados, a saber: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descentramento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interculturalidade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.  São eles: 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4890b2a9df_0_97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indicativos para políticas, programas e ações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14890b2a9df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890b2a9df_0_109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Dimensão econômica: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Financiamento – Sustentabilidade – Renda 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Fortalecimento dos Fundos de Cultura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Diversificação das fontes de financiamento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Infraestrutura de equipamentos culturais: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Ampliação e qualificação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Distribuição territorial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Gestão compartilhada 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Editais de gestão 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4890b2a9df_0_109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indicativos para políticas, programas e ações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4890b2a9df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4890b2a9df_0_115"/>
          <p:cNvSpPr/>
          <p:nvPr/>
        </p:nvSpPr>
        <p:spPr>
          <a:xfrm>
            <a:off x="268800" y="17081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Gestão administrativa 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Secretarias de Cultura – Planos de Cultura (construção   coletiva)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Instâncias de participação social – fortalecimento dos espaços e dos processos de gestão, de cogestão e de participação social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Marcos legais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Informações e indicadores culturais (como forma de monitoramento)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Formação e qualificação dos agentes – gestão cultural (compreensão da complexidade do campo e não apenas formação administrativa)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4890b2a9df_0_115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indicativos para políticas, programas e ações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14890b2a9df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890b2a9df_0_121"/>
          <p:cNvSpPr/>
          <p:nvPr/>
        </p:nvSpPr>
        <p:spPr>
          <a:xfrm>
            <a:off x="268800" y="17081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Formação cultural e artística </a:t>
            </a:r>
            <a:endParaRPr sz="2600" b="1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Estímulo à criatividade, ao cultivo.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Incentivo à diversidade cultural e artística (valorizar e promover a produção das culturas populares e das manifestações indígenas)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Formação nas diferentes linguagens artísticas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Escolas de Artes em diferentes níveis – distribuição territorial 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Considerar o contexto da formação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Educação &lt;&gt; Artes de maneira inseparável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Fruição em sentido multidimensional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4890b2a9df_0_121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indicativos para políticas, programas e ações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14890b2a9df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890b2a9df_0_133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Patrimônio e Memória: 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Reconhecimento e salvaguarda: multiplicidade - campo em tensionamento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Acervos e bens culturais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Dispositivos – gestão compartilhada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Fomento à cultura em sua diversidade (diferença) 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Valorizar e estimular diferentes manifestações artísticas, sua circulação e fruição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Intercâmbios - Redes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4890b2a9df_0_133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indicativos para políticas, programas e ações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14890b2a9df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6574" y="17492"/>
            <a:ext cx="12620832" cy="665772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728475" y="4624250"/>
            <a:ext cx="4315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0" i="0" u="none" strike="noStrike" cap="none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EIXO </a:t>
            </a:r>
            <a:r>
              <a:rPr lang="pt-BR" sz="3400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CULTURA E ARTES</a:t>
            </a:r>
            <a:endParaRPr sz="3400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9770651" y="5870750"/>
            <a:ext cx="2294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31/08/2022</a:t>
            </a:r>
            <a:endParaRPr sz="32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890b2a9df_0_139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Inovação científica e tecnológica como valor estratégico para a cultura</a:t>
            </a:r>
            <a:endParaRPr sz="2600" b="1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Ampliar o uso e o acesso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○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Considerar o fomento de outras tecnologias, sejam as comunitárias, sociais e até culturais. 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Por fim, o estreitamento das relações entre Universidade e Sociedade buscada pelo Programa Eixos Temáticos é compreendida como via de mão dupla; em outras palavras, que as reflexões e propostas endereçadas à sociedade interpelem também a Universidade.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4890b2a9df_0_139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indicativos + proposição metacrítica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14890b2a9df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8832" y="0"/>
            <a:ext cx="12620832" cy="665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/>
        </p:nvSpPr>
        <p:spPr>
          <a:xfrm flipH="1">
            <a:off x="83625" y="146775"/>
            <a:ext cx="957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Eixo Cultura e Artes - equipe interdisciplinar</a:t>
            </a:r>
            <a:endParaRPr sz="4000" b="1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70575"/>
            <a:ext cx="1947787" cy="175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 txBox="1"/>
          <p:nvPr/>
        </p:nvSpPr>
        <p:spPr>
          <a:xfrm flipH="1">
            <a:off x="191468" y="843884"/>
            <a:ext cx="145500" cy="5682300"/>
          </a:xfrm>
          <a:prstGeom prst="rect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8" name="Google Shape;108;p8"/>
          <p:cNvGraphicFramePr/>
          <p:nvPr/>
        </p:nvGraphicFramePr>
        <p:xfrm>
          <a:off x="536225" y="843863"/>
          <a:ext cx="11187950" cy="6720849"/>
        </p:xfrm>
        <a:graphic>
          <a:graphicData uri="http://schemas.openxmlformats.org/drawingml/2006/table">
            <a:tbl>
              <a:tblPr firstRow="1" bandRow="1">
                <a:noFill/>
                <a:tableStyleId>{2477BA1C-5332-4B7D-A759-40EA2124B9ED}</a:tableStyleId>
              </a:tblPr>
              <a:tblGrid>
                <a:gridCol w="5559775"/>
                <a:gridCol w="5628175"/>
              </a:tblGrid>
              <a:tr h="5902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FCB421"/>
                          </a:solidFill>
                        </a:rPr>
                        <a:t>Coordenadores:</a:t>
                      </a: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 </a:t>
                      </a:r>
                      <a:endParaRPr sz="2800" b="0">
                        <a:solidFill>
                          <a:srgbClr val="FCB42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Lucia Maciel Barbosa Oliveira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_cultura</a:t>
                      </a:r>
                      <a:endParaRPr sz="2400" b="0">
                        <a:solidFill>
                          <a:srgbClr val="FCB42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Martin Grossmann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_cultura</a:t>
                      </a:r>
                      <a:endParaRPr sz="2800" b="0">
                        <a:solidFill>
                          <a:srgbClr val="FCB42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F6B26B"/>
                          </a:solidFill>
                        </a:rPr>
                        <a:t>Integrantes:</a:t>
                      </a:r>
                      <a:endParaRPr sz="2800">
                        <a:solidFill>
                          <a:srgbClr val="F6B26B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Ana Cecilia Arias Olmos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_letras</a:t>
                      </a:r>
                      <a:endParaRPr sz="1000">
                        <a:solidFill>
                          <a:srgbClr val="FCB42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Claudio Mubarac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_artes visuais</a:t>
                      </a:r>
                      <a:endParaRPr sz="2400" b="0">
                        <a:solidFill>
                          <a:srgbClr val="FCB42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David Sperling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_arquitetura</a:t>
                      </a:r>
                      <a:endParaRPr sz="1000">
                        <a:solidFill>
                          <a:srgbClr val="FCB42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Esther Hamburguer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_cinema_radio_TV</a:t>
                      </a:r>
                      <a:endParaRPr sz="2400" b="0">
                        <a:solidFill>
                          <a:srgbClr val="FCB42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Gabriela Pellegrino Soares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_história</a:t>
                      </a:r>
                      <a:endParaRPr sz="1000">
                        <a:solidFill>
                          <a:srgbClr val="FCB42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6B26B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rgbClr val="F6B26B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rgbClr val="F6B26B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rgbClr val="F6B26B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rgbClr val="F6B26B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rgbClr val="F6B26B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rgbClr val="FCB42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Marcia Regina de Lima Silva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_sociologia</a:t>
                      </a:r>
                      <a:endParaRPr sz="2400" b="0">
                        <a:solidFill>
                          <a:srgbClr val="FCB42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Maurício Pinto de Oliveira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_física</a:t>
                      </a:r>
                      <a:endParaRPr sz="2400" b="0">
                        <a:solidFill>
                          <a:srgbClr val="FCB42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Rosenilton Silva de Oliveira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_educação</a:t>
                      </a:r>
                      <a:endParaRPr sz="1000">
                        <a:solidFill>
                          <a:srgbClr val="FCB42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t-BR" sz="2800" b="0">
                          <a:solidFill>
                            <a:srgbClr val="FCB421"/>
                          </a:solidFill>
                        </a:rPr>
                        <a:t>Silvana Nascimento</a:t>
                      </a:r>
                      <a:r>
                        <a:rPr lang="pt-BR" sz="2400" b="0">
                          <a:solidFill>
                            <a:srgbClr val="FCB421"/>
                          </a:solidFill>
                        </a:rPr>
                        <a:t>_antropologia</a:t>
                      </a:r>
                      <a:endParaRPr>
                        <a:solidFill>
                          <a:srgbClr val="FCB42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6B26B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>
                        <a:solidFill>
                          <a:srgbClr val="F6B26B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4890b2a9df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70575"/>
            <a:ext cx="1947787" cy="175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4890b2a9df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4890b2a9df_0_44"/>
          <p:cNvSpPr txBox="1"/>
          <p:nvPr/>
        </p:nvSpPr>
        <p:spPr>
          <a:xfrm flipH="1">
            <a:off x="1125075" y="70575"/>
            <a:ext cx="7273800" cy="6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Eixo Cultura e Artes possui mais afinidades com os quatro ODS abaixo:</a:t>
            </a:r>
            <a:endParaRPr sz="4000" b="1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F6B26B"/>
                </a:solidFill>
                <a:latin typeface="Calibri"/>
                <a:ea typeface="Calibri"/>
                <a:cs typeface="Calibri"/>
                <a:sym typeface="Calibri"/>
              </a:rPr>
              <a:t>04 – Educação de qualidade</a:t>
            </a:r>
            <a:endParaRPr sz="2800">
              <a:solidFill>
                <a:srgbClr val="F6B26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F6B26B"/>
                </a:solidFill>
                <a:latin typeface="Calibri"/>
                <a:ea typeface="Calibri"/>
                <a:cs typeface="Calibri"/>
                <a:sym typeface="Calibri"/>
              </a:rPr>
              <a:t>10 – Redução de desigualdades</a:t>
            </a:r>
            <a:endParaRPr sz="2800">
              <a:solidFill>
                <a:srgbClr val="F6B26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F6B26B"/>
                </a:solidFill>
                <a:latin typeface="Calibri"/>
                <a:ea typeface="Calibri"/>
                <a:cs typeface="Calibri"/>
                <a:sym typeface="Calibri"/>
              </a:rPr>
              <a:t>11 – Cidades e comunidades sustentáveis</a:t>
            </a:r>
            <a:endParaRPr sz="2800">
              <a:solidFill>
                <a:srgbClr val="F6B26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F6B26B"/>
                </a:solidFill>
                <a:latin typeface="Calibri"/>
                <a:ea typeface="Calibri"/>
                <a:cs typeface="Calibri"/>
                <a:sym typeface="Calibri"/>
              </a:rPr>
              <a:t>16 -  Paz, justiça e instituições eficazes.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4000" b="1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000" b="1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4890b2a9df_0_44"/>
          <p:cNvSpPr txBox="1"/>
          <p:nvPr/>
        </p:nvSpPr>
        <p:spPr>
          <a:xfrm flipH="1">
            <a:off x="1236500" y="2644062"/>
            <a:ext cx="145500" cy="1569900"/>
          </a:xfrm>
          <a:prstGeom prst="rect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4890b2a9df_0_44"/>
          <p:cNvSpPr txBox="1"/>
          <p:nvPr/>
        </p:nvSpPr>
        <p:spPr>
          <a:xfrm flipH="1">
            <a:off x="1236500" y="4213962"/>
            <a:ext cx="145500" cy="1015800"/>
          </a:xfrm>
          <a:prstGeom prst="rect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1748251" y="1584950"/>
            <a:ext cx="5420400" cy="2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1094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CB421"/>
              </a:buClr>
              <a:buSzPts val="3600"/>
              <a:buFont typeface="Arial"/>
              <a:buChar char="•"/>
            </a:pPr>
            <a:r>
              <a:rPr lang="pt-BR" sz="4100" dirty="0" err="1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Descentramento</a:t>
            </a:r>
            <a:endParaRPr sz="4100" dirty="0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CB421"/>
              </a:buClr>
              <a:buSzPts val="3600"/>
              <a:buFont typeface="Arial"/>
              <a:buChar char="•"/>
            </a:pPr>
            <a:r>
              <a:rPr lang="pt-BR" sz="4100" dirty="0" err="1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Interculturalidade</a:t>
            </a:r>
            <a:endParaRPr sz="4100" dirty="0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CB421"/>
              </a:buClr>
              <a:buSzPts val="3600"/>
              <a:buFont typeface="Arial"/>
              <a:buChar char="•"/>
            </a:pPr>
            <a:r>
              <a:rPr lang="pt-BR" sz="4100" dirty="0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endParaRPr sz="4100" dirty="0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 flipH="1">
            <a:off x="644725" y="0"/>
            <a:ext cx="10177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FCB421"/>
                </a:solidFill>
                <a:latin typeface="Calibri"/>
                <a:ea typeface="Calibri"/>
                <a:cs typeface="Calibri"/>
                <a:sym typeface="Calibri"/>
              </a:rPr>
              <a:t>  NEXOS</a:t>
            </a:r>
            <a:endParaRPr sz="4100" b="1">
              <a:solidFill>
                <a:srgbClr val="FCB4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8" cy="175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984075" y="2685200"/>
            <a:ext cx="306900" cy="1569900"/>
          </a:xfrm>
          <a:prstGeom prst="rect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984075" y="4255100"/>
            <a:ext cx="306900" cy="831000"/>
          </a:xfrm>
          <a:prstGeom prst="rect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890b2a9df_0_9"/>
          <p:cNvSpPr/>
          <p:nvPr/>
        </p:nvSpPr>
        <p:spPr>
          <a:xfrm>
            <a:off x="452700" y="1726175"/>
            <a:ext cx="9411300" cy="4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•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 Cultura e as Artes têm papel fundamental na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consolidação democrática do país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no enfrentamento de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questões urgentes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•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As relações sociais precisam ser qualificadas por meio do fomento a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valores civilizatórios e democráticos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•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potencial emancipatório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da cultura é elemento a ser estimulado.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•"/>
            </a:pP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Expandir os limites do possível, vislumbrar futuros possíveis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500"/>
              <a:buFont typeface="Calibri"/>
              <a:buChar char="•"/>
            </a:pP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Operar com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criatividade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labilidade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crítica</a:t>
            </a:r>
            <a:r>
              <a:rPr lang="pt-BR" sz="25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25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experimentação</a:t>
            </a:r>
            <a:endParaRPr sz="25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4890b2a9df_0_9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Da Cultura,  das Artes  e da  Complexidade: subsídios para políticas públicas</a:t>
            </a:r>
            <a:r>
              <a:rPr lang="pt-BR" sz="1050">
                <a:solidFill>
                  <a:srgbClr val="1094A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14890b2a9df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890b2a9df_0_20"/>
          <p:cNvSpPr/>
          <p:nvPr/>
        </p:nvSpPr>
        <p:spPr>
          <a:xfrm>
            <a:off x="345000" y="218000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Uma possível definição de cultura: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3400"/>
              <a:buFont typeface="Calibri"/>
              <a:buChar char="●"/>
            </a:pPr>
            <a:r>
              <a:rPr lang="pt-BR" sz="34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muitas formas de organizar o social</a:t>
            </a:r>
            <a:endParaRPr sz="34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ou, de acordo com Stuart Hall: </a:t>
            </a:r>
            <a:r>
              <a:rPr lang="pt-BR" sz="24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4C4D2"/>
              </a:buClr>
              <a:buSzPts val="2400"/>
              <a:buFont typeface="Calibri"/>
              <a:buChar char="●"/>
            </a:pP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(...) práticas vividas que capacitam uma sociedade, grupo ou classe a experimentar, de</a:t>
            </a:r>
            <a:r>
              <a:rPr lang="pt-BR" sz="27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finir, interpretar e dar sentido às suas condições de existência.</a:t>
            </a:r>
            <a:endParaRPr sz="27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4890b2a9df_0_20"/>
          <p:cNvSpPr txBox="1"/>
          <p:nvPr/>
        </p:nvSpPr>
        <p:spPr>
          <a:xfrm flipH="1">
            <a:off x="268793" y="62752"/>
            <a:ext cx="95952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Qualquer transformação que se deseje operar implica levar em consideração as bases culturais da sociedade.</a:t>
            </a:r>
            <a:r>
              <a:rPr lang="pt-BR" sz="1050">
                <a:solidFill>
                  <a:srgbClr val="1094A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14890b2a9df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890b2a9df_0_26"/>
          <p:cNvSpPr/>
          <p:nvPr/>
        </p:nvSpPr>
        <p:spPr>
          <a:xfrm>
            <a:off x="268800" y="1936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900"/>
              <a:buFont typeface="Calibri"/>
              <a:buChar char="●"/>
            </a:pP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dinâmicas culturais contemporâneas</a:t>
            </a: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são fruto da efervescência de práticas alavancadas por diferentes grupos, vinculadas a questões de gênero, raça, etnias, classe, território, cosmologias, dentre outras; </a:t>
            </a: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2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4C4D2"/>
              </a:buClr>
              <a:buSzPts val="2900"/>
              <a:buFont typeface="Calibri"/>
              <a:buChar char="●"/>
            </a:pPr>
            <a:r>
              <a:rPr lang="pt-BR" sz="29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Espaço conflituoso</a:t>
            </a:r>
            <a:r>
              <a:rPr lang="pt-BR" sz="29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em que a invenção coletiva de valores, símbolos, comportamentos e ideias evidencia a multiplicidade de sentidos e a disputa em torno de pautas e epistemologias diversas.</a:t>
            </a: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4890b2a9df_0_26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Cultura é complexidade</a:t>
            </a:r>
            <a:endParaRPr sz="4000" b="1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14890b2a9df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890b2a9df_0_32"/>
          <p:cNvSpPr/>
          <p:nvPr/>
        </p:nvSpPr>
        <p:spPr>
          <a:xfrm>
            <a:off x="268800" y="1555750"/>
            <a:ext cx="94113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Por uma concepção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complexa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poética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de cultura com as dúvidas, inquietações, questionamentos, estranhamentos que ela provoca, seja na teoria ou na prática.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C4D2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 hoje extrapola a "dependência" ou exclusividade em relação às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artes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procurando repensá-la a partir de um viés mais crítico, plural, ampliativo, democrático,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participativo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6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descentralizado</a:t>
            </a:r>
            <a:r>
              <a:rPr lang="pt-BR" sz="2600">
                <a:solidFill>
                  <a:srgbClr val="64C4D2"/>
                </a:solidFill>
                <a:latin typeface="Calibri"/>
                <a:ea typeface="Calibri"/>
                <a:cs typeface="Calibri"/>
                <a:sym typeface="Calibri"/>
              </a:rPr>
              <a:t>, topológico e mutante.</a:t>
            </a:r>
            <a:endParaRPr sz="26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>
              <a:solidFill>
                <a:srgbClr val="64C4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4890b2a9df_0_32"/>
          <p:cNvSpPr txBox="1"/>
          <p:nvPr/>
        </p:nvSpPr>
        <p:spPr>
          <a:xfrm flipH="1">
            <a:off x="268793" y="62752"/>
            <a:ext cx="959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Cultura e Artes</a:t>
            </a:r>
            <a:r>
              <a:rPr lang="pt-BR" sz="4100">
                <a:solidFill>
                  <a:srgbClr val="1094A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rgbClr val="1094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14890b2a9df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380" y="146775"/>
            <a:ext cx="1947787" cy="17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Microsoft Macintosh PowerPoint</Application>
  <PresentationFormat>Custom</PresentationFormat>
  <Paragraphs>147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Roboto</vt:lpstr>
      <vt:lpstr>Tahoma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Myna Nakabashi</dc:creator>
  <cp:lastModifiedBy>Martin  Grossmann</cp:lastModifiedBy>
  <cp:revision>1</cp:revision>
  <dcterms:created xsi:type="dcterms:W3CDTF">2022-03-28T12:03:17Z</dcterms:created>
  <dcterms:modified xsi:type="dcterms:W3CDTF">2022-08-30T03:05:16Z</dcterms:modified>
</cp:coreProperties>
</file>