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0BC59-5581-4D97-8D88-05A41978A132}" type="datetimeFigureOut">
              <a:rPr lang="pt-BR" smtClean="0"/>
              <a:t>31/08/2022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ACC3A-E469-4017-9C77-1DDBF0A934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717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551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8A11-FA30-4623-9D63-D43F3761E503}" type="datetimeFigureOut">
              <a:rPr lang="pt-BR" smtClean="0"/>
              <a:t>31/08/2022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7AE2-788D-468C-AAE7-1D4AFC936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75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8A11-FA30-4623-9D63-D43F3761E503}" type="datetimeFigureOut">
              <a:rPr lang="pt-BR" smtClean="0"/>
              <a:t>31/08/2022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7AE2-788D-468C-AAE7-1D4AFC936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64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8A11-FA30-4623-9D63-D43F3761E503}" type="datetimeFigureOut">
              <a:rPr lang="pt-BR" smtClean="0"/>
              <a:t>31/08/2022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7AE2-788D-468C-AAE7-1D4AFC936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48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8A11-FA30-4623-9D63-D43F3761E503}" type="datetimeFigureOut">
              <a:rPr lang="pt-BR" smtClean="0"/>
              <a:t>31/08/2022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7AE2-788D-468C-AAE7-1D4AFC936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74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8A11-FA30-4623-9D63-D43F3761E503}" type="datetimeFigureOut">
              <a:rPr lang="pt-BR" smtClean="0"/>
              <a:t>31/08/2022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7AE2-788D-468C-AAE7-1D4AFC936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80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8A11-FA30-4623-9D63-D43F3761E503}" type="datetimeFigureOut">
              <a:rPr lang="pt-BR" smtClean="0"/>
              <a:t>31/08/2022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7AE2-788D-468C-AAE7-1D4AFC936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35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8A11-FA30-4623-9D63-D43F3761E503}" type="datetimeFigureOut">
              <a:rPr lang="pt-BR" smtClean="0"/>
              <a:t>31/08/2022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7AE2-788D-468C-AAE7-1D4AFC936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10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8A11-FA30-4623-9D63-D43F3761E503}" type="datetimeFigureOut">
              <a:rPr lang="pt-BR" smtClean="0"/>
              <a:t>31/08/2022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7AE2-788D-468C-AAE7-1D4AFC936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09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8A11-FA30-4623-9D63-D43F3761E503}" type="datetimeFigureOut">
              <a:rPr lang="pt-BR" smtClean="0"/>
              <a:t>31/08/2022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7AE2-788D-468C-AAE7-1D4AFC936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72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8A11-FA30-4623-9D63-D43F3761E503}" type="datetimeFigureOut">
              <a:rPr lang="pt-BR" smtClean="0"/>
              <a:t>31/08/2022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7AE2-788D-468C-AAE7-1D4AFC936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754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8A11-FA30-4623-9D63-D43F3761E503}" type="datetimeFigureOut">
              <a:rPr lang="pt-BR" smtClean="0"/>
              <a:t>31/08/2022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7AE2-788D-468C-AAE7-1D4AFC936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29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E8A11-FA30-4623-9D63-D43F3761E503}" type="datetimeFigureOut">
              <a:rPr lang="pt-BR" smtClean="0"/>
              <a:t>31/08/2022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87AE2-788D-468C-AAE7-1D4AFC936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52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547" y="3965172"/>
            <a:ext cx="4019176" cy="207613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6300"/>
            <a:ext cx="12193057" cy="169483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133829" y="2701636"/>
            <a:ext cx="9925397" cy="15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pt-BR" sz="2800" dirty="0" smtClean="0"/>
              <a:t>CICLO DE PAINÉIS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pt-BR" sz="2800" dirty="0" smtClean="0"/>
              <a:t>PROGRAMA EIXOS TEMÁTICOS USP EM PAUTA – PROETUSP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1094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3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1303" y="1610570"/>
            <a:ext cx="2108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Educação</a:t>
            </a:r>
            <a:endParaRPr lang="pt-BR" sz="3600" dirty="0"/>
          </a:p>
        </p:txBody>
      </p:sp>
      <p:sp>
        <p:nvSpPr>
          <p:cNvPr id="3" name="Retângulo 2"/>
          <p:cNvSpPr/>
          <p:nvPr/>
        </p:nvSpPr>
        <p:spPr>
          <a:xfrm>
            <a:off x="4255408" y="4472792"/>
            <a:ext cx="388497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Tadeu Fabricio Malheiros</a:t>
            </a:r>
          </a:p>
          <a:p>
            <a:pPr algn="ctr"/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EESC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2033" y="1610570"/>
            <a:ext cx="2371725" cy="266962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69508" y="5273011"/>
            <a:ext cx="117545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666666"/>
                </a:solidFill>
                <a:latin typeface="Tahoma" panose="020B0604030504040204" pitchFamily="34" charset="0"/>
              </a:rPr>
              <a:t>Professor associado do Departamento de Hidráulica e Saneamento. Coordena o programa de Pós-Graduação em rede nacional, de ensino em ciências ambientais, da EESC/USP. Tem experiência na área de Engenharia Ambiental, com ênfase em Saúde Ambiental e Sustentabilidade, atuando principalmente nos seguintes temas: indicadores de sustentabilidade, desenvolvimento sustentável, meio ambiente, saúde pública, resíduos sólidos e gestão ambiental.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 flipH="1">
            <a:off x="101600" y="146775"/>
            <a:ext cx="1209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EIXOS TEMÁTICOS USP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76380" y="146775"/>
            <a:ext cx="1947788" cy="175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23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689" y="3257496"/>
            <a:ext cx="3698695" cy="191058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8739" y="1701800"/>
            <a:ext cx="1511939" cy="148047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434872" y="3147530"/>
            <a:ext cx="2114553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Cícero Romão </a:t>
            </a:r>
            <a:r>
              <a:rPr lang="pt-B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Araújo</a:t>
            </a:r>
          </a:p>
          <a:p>
            <a:pPr algn="ctr"/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FFLCH</a:t>
            </a:r>
          </a:p>
        </p:txBody>
      </p:sp>
      <p:sp>
        <p:nvSpPr>
          <p:cNvPr id="7" name="Retângulo 6"/>
          <p:cNvSpPr/>
          <p:nvPr/>
        </p:nvSpPr>
        <p:spPr>
          <a:xfrm>
            <a:off x="1377647" y="5992611"/>
            <a:ext cx="2243169" cy="7214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Marcos Garcia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Neira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3628" y="4159385"/>
            <a:ext cx="1379040" cy="150009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7660431" y="3147530"/>
            <a:ext cx="1935217" cy="10306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Martin Grossmann</a:t>
            </a:r>
          </a:p>
          <a:p>
            <a:pPr algn="ctr"/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ECA</a:t>
            </a:r>
          </a:p>
        </p:txBody>
      </p:sp>
      <p:pic>
        <p:nvPicPr>
          <p:cNvPr id="10" name="Picture 2" descr="Martin Grossmann - Perf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314" y="1701800"/>
            <a:ext cx="1457572" cy="14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7700773" y="5992610"/>
            <a:ext cx="2044360" cy="7214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Vladimir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Safatle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FFLCH</a:t>
            </a:r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 cstate="print"/>
          <a:srcRect l="9724" t="13095" r="16621" b="24278"/>
          <a:stretch/>
        </p:blipFill>
        <p:spPr>
          <a:xfrm>
            <a:off x="7700773" y="4070860"/>
            <a:ext cx="1894874" cy="175120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86300"/>
            <a:ext cx="12193057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4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321" y="1993962"/>
            <a:ext cx="3698695" cy="191058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6300"/>
            <a:ext cx="12193057" cy="169483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631767" y="1715207"/>
            <a:ext cx="102828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Registro Gráfico: </a:t>
            </a:r>
            <a:endParaRPr lang="pt-BR" sz="2800" dirty="0" smtClean="0"/>
          </a:p>
          <a:p>
            <a:r>
              <a:rPr lang="pt-BR" sz="2800" dirty="0" smtClean="0"/>
              <a:t>Renata </a:t>
            </a:r>
            <a:r>
              <a:rPr lang="pt-BR" sz="2800" dirty="0" err="1" smtClean="0"/>
              <a:t>Utsunomiya</a:t>
            </a:r>
            <a:endParaRPr lang="pt-BR" sz="2800" dirty="0"/>
          </a:p>
          <a:p>
            <a:endParaRPr lang="pt-BR" sz="2800" dirty="0"/>
          </a:p>
          <a:p>
            <a:r>
              <a:rPr lang="pt-BR" sz="2800" dirty="0"/>
              <a:t>Relatores: </a:t>
            </a:r>
            <a:endParaRPr lang="pt-BR" sz="2800" dirty="0" smtClean="0"/>
          </a:p>
          <a:p>
            <a:r>
              <a:rPr lang="pt-BR" sz="2800" dirty="0" smtClean="0"/>
              <a:t>Marcia </a:t>
            </a:r>
            <a:r>
              <a:rPr lang="pt-BR" sz="2800" dirty="0" err="1"/>
              <a:t>Itani</a:t>
            </a:r>
            <a:r>
              <a:rPr lang="pt-BR" sz="2800" dirty="0"/>
              <a:t> (</a:t>
            </a:r>
            <a:r>
              <a:rPr lang="pt-BR" sz="2800" dirty="0" err="1"/>
              <a:t>IEA</a:t>
            </a:r>
            <a:r>
              <a:rPr lang="pt-BR" sz="2800" dirty="0"/>
              <a:t>) e Marcela Barbosa de Moraes (</a:t>
            </a:r>
            <a:r>
              <a:rPr lang="pt-BR" sz="2800" dirty="0" err="1"/>
              <a:t>IEA</a:t>
            </a:r>
            <a:r>
              <a:rPr lang="pt-BR" sz="2800" dirty="0"/>
              <a:t>)</a:t>
            </a:r>
          </a:p>
          <a:p>
            <a:endParaRPr lang="pt-BR" sz="2800" dirty="0"/>
          </a:p>
          <a:p>
            <a:r>
              <a:rPr lang="pt-BR" sz="2800" dirty="0" smtClean="0"/>
              <a:t>Fábio </a:t>
            </a:r>
            <a:r>
              <a:rPr lang="pt-BR" sz="2800" dirty="0"/>
              <a:t>Manente (</a:t>
            </a:r>
            <a:r>
              <a:rPr lang="pt-BR" sz="2800" dirty="0" err="1"/>
              <a:t>FSP</a:t>
            </a:r>
            <a:r>
              <a:rPr lang="pt-BR" sz="2800" dirty="0"/>
              <a:t>) e Marta Arantes Godoy (</a:t>
            </a:r>
            <a:r>
              <a:rPr lang="pt-BR" sz="2800" dirty="0" err="1"/>
              <a:t>FSP</a:t>
            </a:r>
            <a:r>
              <a:rPr lang="pt-BR" sz="2800" dirty="0"/>
              <a:t>)</a:t>
            </a:r>
          </a:p>
          <a:p>
            <a:endParaRPr lang="pt-BR" sz="2800" dirty="0"/>
          </a:p>
          <a:p>
            <a:r>
              <a:rPr lang="pt-BR" sz="2800" dirty="0" smtClean="0"/>
              <a:t>Laura </a:t>
            </a:r>
            <a:r>
              <a:rPr lang="pt-BR" sz="2800" dirty="0"/>
              <a:t>Valente de Macedo (</a:t>
            </a:r>
            <a:r>
              <a:rPr lang="pt-BR" sz="2800" dirty="0" err="1"/>
              <a:t>IEA</a:t>
            </a:r>
            <a:r>
              <a:rPr lang="pt-BR" sz="2800" dirty="0"/>
              <a:t>) e Oswald Sanchez Júnior (IPT e </a:t>
            </a:r>
            <a:r>
              <a:rPr lang="pt-BR" sz="2800" dirty="0" err="1"/>
              <a:t>IEA</a:t>
            </a:r>
            <a:r>
              <a:rPr lang="pt-BR" sz="2800" dirty="0" smtClean="0"/>
              <a:t>)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2491048" y="57921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mtClean="0"/>
              <a:t>Link </a:t>
            </a:r>
            <a:r>
              <a:rPr lang="pt-BR" dirty="0"/>
              <a:t>do Site em Desenvolvimento:</a:t>
            </a:r>
          </a:p>
          <a:p>
            <a:r>
              <a:rPr lang="pt-BR" dirty="0"/>
              <a:t>http://veradata.com.br/projetos/eixos</a:t>
            </a:r>
          </a:p>
        </p:txBody>
      </p:sp>
    </p:spTree>
    <p:extLst>
      <p:ext uri="{BB962C8B-B14F-4D97-AF65-F5344CB8AC3E}">
        <p14:creationId xmlns:p14="http://schemas.microsoft.com/office/powerpoint/2010/main" val="16377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285316" y="6183406"/>
            <a:ext cx="3301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AGOSTO/2022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8C3E823-98F0-604E-A931-FEFF4BB003CD}"/>
              </a:ext>
            </a:extLst>
          </p:cNvPr>
          <p:cNvSpPr txBox="1"/>
          <p:nvPr/>
        </p:nvSpPr>
        <p:spPr>
          <a:xfrm>
            <a:off x="3685020" y="208344"/>
            <a:ext cx="49076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/>
              <a:t>COORDENADORES</a:t>
            </a:r>
          </a:p>
          <a:p>
            <a:endParaRPr lang="pt-BR" sz="4400" dirty="0"/>
          </a:p>
        </p:txBody>
      </p:sp>
      <p:sp>
        <p:nvSpPr>
          <p:cNvPr id="3" name="AutoShape 2" descr="blob:https://web.whatsapp.com/1cf321fb-41fb-4fdc-8775-65d88583ed7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1423" y="977785"/>
            <a:ext cx="5943601" cy="533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7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3156" y="1015780"/>
            <a:ext cx="3147015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Cultura</a:t>
            </a:r>
            <a:r>
              <a:rPr lang="pt-B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rtes</a:t>
            </a:r>
            <a:endParaRPr lang="pt-B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26106" y="4523864"/>
            <a:ext cx="603190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Lúcia Maciel Barbosa de Oliveira</a:t>
            </a:r>
          </a:p>
          <a:p>
            <a:pPr algn="ctr" fontAlgn="base"/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ECA</a:t>
            </a:r>
            <a:endParaRPr lang="pt-BR" b="1" i="0" dirty="0">
              <a:solidFill>
                <a:srgbClr val="2E4D85"/>
              </a:solidFill>
              <a:effectLst/>
              <a:latin typeface="Roboto" pitchFamily="2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93156" y="5370107"/>
            <a:ext cx="11845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 flipH="1">
            <a:off x="101600" y="146775"/>
            <a:ext cx="1209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EIXOS TEMÁTICOS USP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76380" y="146775"/>
            <a:ext cx="1947788" cy="175001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92F22D6-6198-6B4A-1B28-991788CE4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907" y="2053300"/>
            <a:ext cx="2118167" cy="211816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1941299-CE6B-5FCF-26C7-995975ACA8F7}"/>
              </a:ext>
            </a:extLst>
          </p:cNvPr>
          <p:cNvSpPr txBox="1"/>
          <p:nvPr/>
        </p:nvSpPr>
        <p:spPr>
          <a:xfrm>
            <a:off x="459372" y="5314647"/>
            <a:ext cx="1170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666666"/>
                </a:solidFill>
                <a:latin typeface="Tahoma" panose="020B0604030504040204" pitchFamily="34" charset="0"/>
              </a:rPr>
              <a:t>Doutora em Ciência da Informação, área de concentração Informação e Cultura, Linha de pesquisa: Ação e Mediação Cultural, pela Escola de Comunicações e Artes da USP. Mestre em Ciências da Comunicação pela  Escola de Comunicação e Artes da USP, possui graduação em História pela Universidade de São Paulo,  Licenciatura em História pela Faculdade de Educação da USP. Atua na área de ação cultural, política cultural e  apropriação social da informação. Desenvolve o projeto “Que políticas culturais para o século XXI?”.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332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1150" y="1204919"/>
            <a:ext cx="3352393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Cultura e Artes </a:t>
            </a:r>
            <a:endParaRPr lang="pt-B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29846" y="3710320"/>
            <a:ext cx="288572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Martin Grossmann</a:t>
            </a:r>
          </a:p>
          <a:p>
            <a:pPr algn="ctr"/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ECA</a:t>
            </a:r>
          </a:p>
        </p:txBody>
      </p:sp>
      <p:pic>
        <p:nvPicPr>
          <p:cNvPr id="4098" name="Picture 2" descr="Martin Grossmann - Perf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63" y="1506353"/>
            <a:ext cx="2203967" cy="220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4925748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666666"/>
                </a:solidFill>
                <a:latin typeface="Tahoma" panose="020B0604030504040204" pitchFamily="34" charset="0"/>
              </a:rPr>
              <a:t>Coordenador Acadêmico da Cátedra Olavo Setúbal de Arte, Cultura e Ciência do IEA-USP (2015-). Conselheiro do Conselho Deliberativo do MLS - Museu Lasar Segall - IBRAM - MinC (2011 - atual) e do MAM - Museu de Arte Moderna de São Paulo (2019 - atual).  As suas pesquisas acadêmicas problematizam a transição da Cultura Material para uma Cultura na virtualidade; a relação entre Arte Contemporânea, seus agentes e as Instituições; os processos de mediação cultural e artística; bem como o desenvolvimento e manutenção de Sistemas de Informação para a Arte e a Cultura.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 flipH="1">
            <a:off x="101600" y="146775"/>
            <a:ext cx="1209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EIXOS TEMÁTICOS USP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76380" y="146775"/>
            <a:ext cx="1947788" cy="175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89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5582" y="1592723"/>
            <a:ext cx="2544286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Democracia</a:t>
            </a:r>
            <a:endParaRPr lang="pt-B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59013" y="4498459"/>
            <a:ext cx="311976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Cibele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Saliba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Rizek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IAU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17714" y="5380672"/>
            <a:ext cx="119742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666666"/>
                </a:solidFill>
                <a:latin typeface="Tahoma" panose="020B0604030504040204" pitchFamily="34" charset="0"/>
              </a:rPr>
              <a:t>Professora Titular do Instituto de Arquitetura e Urbanismo da Universidade de São Paulo. Tem experiência na área de Sociologia, com ênfase em Outras Sociologias Específicas, atuando principalmente nos seguintes temas: cidades, reestruturação produtiva, habitação, espaço público e cidadania. Suas linhas de pesquisa incluem: Trabalho e qualificação no complexo químico paulista e Os sentidos da cidade na sociologia brasileira: da civilidade ao seu avesso.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 flipH="1">
            <a:off x="101600" y="146775"/>
            <a:ext cx="1209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EIXOS TEMÁTICOS USP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76380" y="146775"/>
            <a:ext cx="1947788" cy="175001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641" y="2034545"/>
            <a:ext cx="1960431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21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5582" y="1273409"/>
            <a:ext cx="2544286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Democracia</a:t>
            </a:r>
          </a:p>
        </p:txBody>
      </p:sp>
      <p:sp>
        <p:nvSpPr>
          <p:cNvPr id="3" name="Retângulo 2"/>
          <p:cNvSpPr/>
          <p:nvPr/>
        </p:nvSpPr>
        <p:spPr>
          <a:xfrm>
            <a:off x="3687079" y="4179145"/>
            <a:ext cx="506362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Cícero Romão Resende de Araújo</a:t>
            </a:r>
          </a:p>
          <a:p>
            <a:pPr algn="ctr"/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FFLCH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2503" y="1465943"/>
            <a:ext cx="2590800" cy="25908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17714" y="5256363"/>
            <a:ext cx="119742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666666"/>
                </a:solidFill>
                <a:latin typeface="Tahoma" panose="020B0604030504040204" pitchFamily="34" charset="0"/>
              </a:rPr>
              <a:t>Professor Titular do Departamento de Filosofia da Universidade de São Paulo. Atua no campo da teoria Política, e suas pesquisas concentram-se nos seguintes temas: moralidade política, pensamento republicano clássico e contemporâneo, democracia e justiça. Mais recentemente, tem feito investigações sobre o constitucionalismo moderno e contemporâneo, através da qual vem abrindo um diálogo com os estudos das instituições e da política brasileira.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 flipH="1">
            <a:off x="101600" y="146775"/>
            <a:ext cx="1209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EIXOS TEMÁTICOS USP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76380" y="146775"/>
            <a:ext cx="1947788" cy="175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6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04739" y="1357023"/>
            <a:ext cx="29546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Combate à </a:t>
            </a:r>
          </a:p>
          <a:p>
            <a:r>
              <a:rPr lang="pt-BR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Desigualdade</a:t>
            </a:r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pt-BR" dirty="0"/>
          </a:p>
        </p:txBody>
      </p:sp>
      <p:pic>
        <p:nvPicPr>
          <p:cNvPr id="2050" name="Picture 2" descr="Ana Elisa Liberatore Silva Becha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113" y="1532227"/>
            <a:ext cx="1906973" cy="300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435109" y="4733863"/>
            <a:ext cx="526297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 Elisa </a:t>
            </a:r>
            <a:r>
              <a:rPr lang="pt-B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Liberatore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Silva Bechara</a:t>
            </a:r>
          </a:p>
          <a:p>
            <a:pPr algn="ctr"/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FD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8968" y="5423723"/>
            <a:ext cx="12015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666666"/>
                </a:solidFill>
                <a:latin typeface="Tahoma" panose="020B0604030504040204" pitchFamily="34" charset="0"/>
              </a:rPr>
              <a:t>Professora Titular do Departamento de Direito Penal, Medicina Forense e Criminologia da Faculdade de Direito da Universidade de São Paulo. Tem como principais linhas de atuação: teoria do bem jurídico; hermenêutica penal; corrupção; e questões de gênero no Direito. Investigadora e docente da </a:t>
            </a:r>
            <a:r>
              <a:rPr lang="pt-BR" dirty="0" err="1">
                <a:solidFill>
                  <a:srgbClr val="666666"/>
                </a:solidFill>
                <a:latin typeface="Tahoma" panose="020B0604030504040204" pitchFamily="34" charset="0"/>
              </a:rPr>
              <a:t>International</a:t>
            </a:r>
            <a:r>
              <a:rPr lang="pt-BR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pt-BR" dirty="0" err="1">
                <a:solidFill>
                  <a:srgbClr val="666666"/>
                </a:solidFill>
                <a:latin typeface="Tahoma" panose="020B0604030504040204" pitchFamily="34" charset="0"/>
              </a:rPr>
              <a:t>Academic</a:t>
            </a:r>
            <a:r>
              <a:rPr lang="pt-BR" dirty="0">
                <a:solidFill>
                  <a:srgbClr val="666666"/>
                </a:solidFill>
                <a:latin typeface="Tahoma" panose="020B0604030504040204" pitchFamily="34" charset="0"/>
              </a:rPr>
              <a:t> Network for </a:t>
            </a:r>
            <a:r>
              <a:rPr lang="pt-BR" dirty="0" err="1">
                <a:solidFill>
                  <a:srgbClr val="666666"/>
                </a:solidFill>
                <a:latin typeface="Tahoma" panose="020B0604030504040204" pitchFamily="34" charset="0"/>
              </a:rPr>
              <a:t>the</a:t>
            </a:r>
            <a:r>
              <a:rPr lang="pt-BR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pt-BR" dirty="0" err="1">
                <a:solidFill>
                  <a:srgbClr val="666666"/>
                </a:solidFill>
                <a:latin typeface="Tahoma" panose="020B0604030504040204" pitchFamily="34" charset="0"/>
              </a:rPr>
              <a:t>Abolition</a:t>
            </a:r>
            <a:r>
              <a:rPr lang="pt-BR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pt-BR" dirty="0" err="1">
                <a:solidFill>
                  <a:srgbClr val="666666"/>
                </a:solidFill>
                <a:latin typeface="Tahoma" panose="020B0604030504040204" pitchFamily="34" charset="0"/>
              </a:rPr>
              <a:t>of</a:t>
            </a:r>
            <a:r>
              <a:rPr lang="pt-BR" dirty="0">
                <a:solidFill>
                  <a:srgbClr val="666666"/>
                </a:solidFill>
                <a:latin typeface="Tahoma" panose="020B0604030504040204" pitchFamily="34" charset="0"/>
              </a:rPr>
              <a:t> Capital </a:t>
            </a:r>
            <a:r>
              <a:rPr lang="pt-BR" dirty="0" err="1">
                <a:solidFill>
                  <a:srgbClr val="666666"/>
                </a:solidFill>
                <a:latin typeface="Tahoma" panose="020B0604030504040204" pitchFamily="34" charset="0"/>
              </a:rPr>
              <a:t>Punishment</a:t>
            </a:r>
            <a:r>
              <a:rPr lang="pt-BR" dirty="0">
                <a:solidFill>
                  <a:srgbClr val="666666"/>
                </a:solidFill>
                <a:latin typeface="Tahoma" panose="020B0604030504040204" pitchFamily="34" charset="0"/>
              </a:rPr>
              <a:t> (Espanha).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 flipH="1">
            <a:off x="101600" y="146775"/>
            <a:ext cx="1209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EIXOS TEMÁTICOS USP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76380" y="146775"/>
            <a:ext cx="1947788" cy="175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75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04739" y="1357023"/>
            <a:ext cx="29546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Combate </a:t>
            </a:r>
            <a:r>
              <a:rPr lang="pt-BR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 </a:t>
            </a:r>
          </a:p>
          <a:p>
            <a:r>
              <a:rPr lang="pt-BR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Desigualdade</a:t>
            </a:r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784033" y="4605831"/>
            <a:ext cx="256512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Vladimir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Safatle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FFLCH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6741" y="5439486"/>
            <a:ext cx="12015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666666"/>
                </a:solidFill>
                <a:latin typeface="Tahoma" panose="020B0604030504040204" pitchFamily="34" charset="0"/>
              </a:rPr>
              <a:t>Professor Titular do Departamento de Filosofia da Universidade de São Paulo. É um dos coordenadores da </a:t>
            </a:r>
            <a:r>
              <a:rPr lang="pt-BR" dirty="0" err="1">
                <a:solidFill>
                  <a:srgbClr val="666666"/>
                </a:solidFill>
                <a:latin typeface="Tahoma" panose="020B0604030504040204" pitchFamily="34" charset="0"/>
              </a:rPr>
              <a:t>International</a:t>
            </a:r>
            <a:r>
              <a:rPr lang="pt-BR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pt-BR" dirty="0" err="1">
                <a:solidFill>
                  <a:srgbClr val="666666"/>
                </a:solidFill>
                <a:latin typeface="Tahoma" panose="020B0604030504040204" pitchFamily="34" charset="0"/>
              </a:rPr>
              <a:t>Society</a:t>
            </a:r>
            <a:r>
              <a:rPr lang="pt-BR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pt-BR" dirty="0" err="1">
                <a:solidFill>
                  <a:srgbClr val="666666"/>
                </a:solidFill>
                <a:latin typeface="Tahoma" panose="020B0604030504040204" pitchFamily="34" charset="0"/>
              </a:rPr>
              <a:t>of</a:t>
            </a:r>
            <a:r>
              <a:rPr lang="pt-BR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pt-BR" dirty="0" err="1">
                <a:solidFill>
                  <a:srgbClr val="666666"/>
                </a:solidFill>
                <a:latin typeface="Tahoma" panose="020B0604030504040204" pitchFamily="34" charset="0"/>
              </a:rPr>
              <a:t>Psychoanalysis</a:t>
            </a:r>
            <a:r>
              <a:rPr lang="pt-BR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pt-BR" dirty="0" err="1">
                <a:solidFill>
                  <a:srgbClr val="666666"/>
                </a:solidFill>
                <a:latin typeface="Tahoma" panose="020B0604030504040204" pitchFamily="34" charset="0"/>
              </a:rPr>
              <a:t>and</a:t>
            </a:r>
            <a:r>
              <a:rPr lang="pt-BR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pt-BR" dirty="0" err="1">
                <a:solidFill>
                  <a:srgbClr val="666666"/>
                </a:solidFill>
                <a:latin typeface="Tahoma" panose="020B0604030504040204" pitchFamily="34" charset="0"/>
              </a:rPr>
              <a:t>Philosophy</a:t>
            </a:r>
            <a:r>
              <a:rPr lang="pt-BR" dirty="0">
                <a:solidFill>
                  <a:srgbClr val="666666"/>
                </a:solidFill>
                <a:latin typeface="Tahoma" panose="020B0604030504040204" pitchFamily="34" charset="0"/>
              </a:rPr>
              <a:t>, do Laboratório de Pesquisa em Teoria Social, Filosofia e Psicanálise (</a:t>
            </a:r>
            <a:r>
              <a:rPr lang="pt-BR" dirty="0" err="1">
                <a:solidFill>
                  <a:srgbClr val="666666"/>
                </a:solidFill>
                <a:latin typeface="Tahoma" panose="020B0604030504040204" pitchFamily="34" charset="0"/>
              </a:rPr>
              <a:t>Latesfip</a:t>
            </a:r>
            <a:r>
              <a:rPr lang="pt-BR" dirty="0">
                <a:solidFill>
                  <a:srgbClr val="666666"/>
                </a:solidFill>
                <a:latin typeface="Tahoma" panose="020B0604030504040204" pitchFamily="34" charset="0"/>
              </a:rPr>
              <a:t>). Desenvolve pesquisas nas áreas de: epistemologia da psicanálise e da psicologia, desdobramentos da tradição dialética hegeliana na filosofia do século XX e filosofia da música.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 flipH="1">
            <a:off x="101600" y="146775"/>
            <a:ext cx="1209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EIXOS TEMÁTICOS USP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/>
          <a:srcRect l="9724" t="13095" r="16621" b="24278"/>
          <a:stretch/>
        </p:blipFill>
        <p:spPr>
          <a:xfrm>
            <a:off x="4780393" y="1926321"/>
            <a:ext cx="2572407" cy="242788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76380" y="146775"/>
            <a:ext cx="1947788" cy="175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77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6853" y="1484477"/>
            <a:ext cx="2108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Educação</a:t>
            </a:r>
            <a:endParaRPr lang="pt-BR" sz="3600" dirty="0"/>
          </a:p>
        </p:txBody>
      </p:sp>
      <p:sp>
        <p:nvSpPr>
          <p:cNvPr id="3" name="Retângulo 2"/>
          <p:cNvSpPr/>
          <p:nvPr/>
        </p:nvSpPr>
        <p:spPr>
          <a:xfrm>
            <a:off x="4643380" y="4292209"/>
            <a:ext cx="319189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Marcos Garcia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Neira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03200" y="5310140"/>
            <a:ext cx="1188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666666"/>
                </a:solidFill>
                <a:latin typeface="Tahoma" panose="020B0604030504040204" pitchFamily="34" charset="0"/>
              </a:rPr>
              <a:t>Professor Titular do Departamento de Metodologia de Ensino e Educação Comparada. Coordena o Grupo de Pesquisas em Educação Física escolar. Investiga a prática pedagógica da Educação Física. Tem experiência com os seguintes temas: Educação Física escolar, Currículo, Formação de professores e Teorias pós-críticas. Seus projetos de pesquisa buscam desenvolver as ações didáticas a favor das diferenças e sintonizadas com as demandas da sociedade contemporânea.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6847" y="1687183"/>
            <a:ext cx="2344964" cy="260502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 flipH="1">
            <a:off x="101600" y="146775"/>
            <a:ext cx="1209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EIXOS TEMÁTICOS USP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76380" y="146775"/>
            <a:ext cx="1947788" cy="175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738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776</Words>
  <Application>Microsoft Office PowerPoint</Application>
  <PresentationFormat>Widescreen</PresentationFormat>
  <Paragraphs>66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Tahoma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Myna Nakabashi</dc:creator>
  <cp:lastModifiedBy>Heloisa Nogueira de Lima</cp:lastModifiedBy>
  <cp:revision>11</cp:revision>
  <dcterms:created xsi:type="dcterms:W3CDTF">2022-08-31T12:42:48Z</dcterms:created>
  <dcterms:modified xsi:type="dcterms:W3CDTF">2022-08-31T16:12:00Z</dcterms:modified>
</cp:coreProperties>
</file>