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539" r:id="rId2"/>
    <p:sldId id="256" r:id="rId3"/>
    <p:sldId id="525" r:id="rId4"/>
    <p:sldId id="831" r:id="rId5"/>
    <p:sldId id="509" r:id="rId6"/>
    <p:sldId id="523" r:id="rId7"/>
    <p:sldId id="528" r:id="rId8"/>
    <p:sldId id="529" r:id="rId9"/>
    <p:sldId id="534" r:id="rId10"/>
    <p:sldId id="541" r:id="rId11"/>
    <p:sldId id="530" r:id="rId12"/>
    <p:sldId id="513" r:id="rId13"/>
    <p:sldId id="524" r:id="rId14"/>
    <p:sldId id="389" r:id="rId15"/>
    <p:sldId id="526" r:id="rId16"/>
    <p:sldId id="527" r:id="rId17"/>
    <p:sldId id="538" r:id="rId18"/>
    <p:sldId id="536" r:id="rId19"/>
    <p:sldId id="535" r:id="rId20"/>
    <p:sldId id="542" r:id="rId21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255"/>
    <p:restoredTop sz="96327"/>
  </p:normalViewPr>
  <p:slideViewPr>
    <p:cSldViewPr snapToGrid="0" snapToObjects="1">
      <p:cViewPr varScale="1">
        <p:scale>
          <a:sx n="93" d="100"/>
          <a:sy n="93" d="100"/>
        </p:scale>
        <p:origin x="696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D7984-B9EA-C645-A39E-8622C331FF49}" type="datetimeFigureOut">
              <a:rPr lang="en-BR" smtClean="0"/>
              <a:t>8/30/22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54F4B-6C74-954D-8186-ADD0A13F8800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0607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140B-2922-AD48-96A1-C5164E3490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1140B-2922-AD48-96A1-C5164E3490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6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A50A-DCEA-9A4A-896D-C25C3ABFCC26}" type="slidenum">
              <a:rPr lang="en-BR" smtClean="0"/>
              <a:t>6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4148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A50A-DCEA-9A4A-896D-C25C3ABFCC26}" type="slidenum">
              <a:rPr lang="en-BR" smtClean="0"/>
              <a:t>7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10882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DA50A-DCEA-9A4A-896D-C25C3ABFCC26}" type="slidenum">
              <a:rPr lang="en-BR" smtClean="0"/>
              <a:t>8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9051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B996C-4DBC-9346-BC14-DE443E1434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11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B996C-4DBC-9346-BC14-DE443E1434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6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6180-BE6C-0445-9E58-419DCCDFB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3706-1819-D144-A82A-CE5C8DFB9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2E979-F92E-FB4A-9359-7F13A5A5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F15-92A6-6E44-9750-4BA48629E515}" type="datetimeFigureOut">
              <a:rPr lang="en-BR" smtClean="0"/>
              <a:t>8/30/22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27316-7A72-914B-BB4E-6AD5F3069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4DE3D-F3E8-5F47-BBF8-A5D9A37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EE4D-2872-A64D-91B2-C3783C52D925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90634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2246-4CE9-884D-9E82-E04CB927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147A9-8D7D-444B-9BDF-958ED95FC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1F653-97F9-3446-9097-BFB21EBB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F15-92A6-6E44-9750-4BA48629E515}" type="datetimeFigureOut">
              <a:rPr lang="en-BR" smtClean="0"/>
              <a:t>8/30/22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B2C25-16AA-B346-BD18-9908DFE7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90BAB-02BF-CF4E-BD80-B261F0FE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EE4D-2872-A64D-91B2-C3783C52D925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09816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5AFE7A-DCBA-7448-8A89-1E2004DC0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E35D4-A672-3A45-B2AB-7A89DD0E0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C4E12-33C5-4C4A-B4B2-A449CEA1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F15-92A6-6E44-9750-4BA48629E515}" type="datetimeFigureOut">
              <a:rPr lang="en-BR" smtClean="0"/>
              <a:t>8/30/22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DE6F4-712A-7D4B-87AF-8B89B0780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9BABB-94A2-E14D-99C4-5BEC5FE2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EE4D-2872-A64D-91B2-C3783C52D925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815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853F-3687-784B-8A2C-E6F9E0C3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E935-AABD-ED4C-A8CB-E810213D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5EA45-6DD9-2B4B-BEB3-4C2D67C8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F15-92A6-6E44-9750-4BA48629E515}" type="datetimeFigureOut">
              <a:rPr lang="en-BR" smtClean="0"/>
              <a:t>8/30/22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471D-9CEB-9049-9890-BA0DF8D9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EC126-EA40-CF41-BC91-98A5C914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EE4D-2872-A64D-91B2-C3783C52D925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10946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8623-E30B-0D4E-B8B8-B8419C47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0991F-A4FC-F443-83CD-1D5C19827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88C22-D738-0840-A9A8-A5F67A43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F15-92A6-6E44-9750-4BA48629E515}" type="datetimeFigureOut">
              <a:rPr lang="en-BR" smtClean="0"/>
              <a:t>8/30/22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1AFD-1C06-BF41-8C84-646ECE4E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0DD16-5CCF-E54D-A037-CF935862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EE4D-2872-A64D-91B2-C3783C52D925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8117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C6A7-72FF-1644-94B0-A66C8724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4EAFE-500B-7E49-86A3-43AD1B327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8037C-FAE1-EB44-9896-EB1BD7B8D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5529D-A954-EF44-AA79-00FBA6A5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F15-92A6-6E44-9750-4BA48629E515}" type="datetimeFigureOut">
              <a:rPr lang="en-BR" smtClean="0"/>
              <a:t>8/30/22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F3FBA-58EE-2B4C-9CFD-07A38604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07765-2BE4-A44C-8BC5-C5719015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EE4D-2872-A64D-91B2-C3783C52D925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8403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9B87-CA29-5846-A54C-17DBC7CE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11139-A672-EB49-99C9-716B2E77A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60CF6-0AAD-D347-8852-C84813440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8EEA3-59B7-8440-BA08-EA9D57A1E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B584C-33CE-0C46-9307-1D27DC3FA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CE065-10B1-B841-887E-53F1659F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F15-92A6-6E44-9750-4BA48629E515}" type="datetimeFigureOut">
              <a:rPr lang="en-BR" smtClean="0"/>
              <a:t>8/30/22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98F7F-9AEC-AD4C-A1A9-DD611005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9F292-8775-5948-9258-FFA623E2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EE4D-2872-A64D-91B2-C3783C52D925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991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EBFE-E3E0-5F4A-A9CB-D08502B6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3660A-261D-B343-A4DD-BCFEC25F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F15-92A6-6E44-9750-4BA48629E515}" type="datetimeFigureOut">
              <a:rPr lang="en-BR" smtClean="0"/>
              <a:t>8/30/22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19E61-6920-1B43-9915-7019FD65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F2D0A-9693-824C-932E-45C618A8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EE4D-2872-A64D-91B2-C3783C52D925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83991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ABACA-CE33-C447-B019-DAFEE734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F15-92A6-6E44-9750-4BA48629E515}" type="datetimeFigureOut">
              <a:rPr lang="en-BR" smtClean="0"/>
              <a:t>8/30/22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4816C-CAB4-EB42-AD6E-7ABDCF57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6972B-BEED-104B-8E69-EDC496F9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EE4D-2872-A64D-91B2-C3783C52D925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3130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E33E-8436-514F-9186-06A4E0F6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E3E3-8339-6846-821F-E918C1FAB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E798A-DF13-694A-8422-108CC3A99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8" indent="0">
              <a:buNone/>
              <a:defRPr sz="1200"/>
            </a:lvl3pPr>
            <a:lvl4pPr marL="1371643" indent="0">
              <a:buNone/>
              <a:defRPr sz="1000"/>
            </a:lvl4pPr>
            <a:lvl5pPr marL="1828857" indent="0">
              <a:buNone/>
              <a:defRPr sz="1000"/>
            </a:lvl5pPr>
            <a:lvl6pPr marL="2286071" indent="0">
              <a:buNone/>
              <a:defRPr sz="1000"/>
            </a:lvl6pPr>
            <a:lvl7pPr marL="2743285" indent="0">
              <a:buNone/>
              <a:defRPr sz="1000"/>
            </a:lvl7pPr>
            <a:lvl8pPr marL="3200500" indent="0">
              <a:buNone/>
              <a:defRPr sz="1000"/>
            </a:lvl8pPr>
            <a:lvl9pPr marL="36577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024E6-B188-9D4E-AD18-D77D80BF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F15-92A6-6E44-9750-4BA48629E515}" type="datetimeFigureOut">
              <a:rPr lang="en-BR" smtClean="0"/>
              <a:t>8/30/22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75D90-FC1A-D146-8E64-9FB7D4EA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C6D51-2729-624E-BB98-C02E12AE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EE4D-2872-A64D-91B2-C3783C52D925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7641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735F-6AA4-EB49-A60B-A69F0CFD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915818-F3D0-8143-A8C8-6603704C3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8" indent="0">
              <a:buNone/>
              <a:defRPr sz="2400"/>
            </a:lvl3pPr>
            <a:lvl4pPr marL="1371643" indent="0">
              <a:buNone/>
              <a:defRPr sz="2000"/>
            </a:lvl4pPr>
            <a:lvl5pPr marL="1828857" indent="0">
              <a:buNone/>
              <a:defRPr sz="2000"/>
            </a:lvl5pPr>
            <a:lvl6pPr marL="2286071" indent="0">
              <a:buNone/>
              <a:defRPr sz="2000"/>
            </a:lvl6pPr>
            <a:lvl7pPr marL="2743285" indent="0">
              <a:buNone/>
              <a:defRPr sz="2000"/>
            </a:lvl7pPr>
            <a:lvl8pPr marL="3200500" indent="0">
              <a:buNone/>
              <a:defRPr sz="2000"/>
            </a:lvl8pPr>
            <a:lvl9pPr marL="3657714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C858C-1B7C-EF4C-AAF7-4CABA83BE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8" indent="0">
              <a:buNone/>
              <a:defRPr sz="1200"/>
            </a:lvl3pPr>
            <a:lvl4pPr marL="1371643" indent="0">
              <a:buNone/>
              <a:defRPr sz="1000"/>
            </a:lvl4pPr>
            <a:lvl5pPr marL="1828857" indent="0">
              <a:buNone/>
              <a:defRPr sz="1000"/>
            </a:lvl5pPr>
            <a:lvl6pPr marL="2286071" indent="0">
              <a:buNone/>
              <a:defRPr sz="1000"/>
            </a:lvl6pPr>
            <a:lvl7pPr marL="2743285" indent="0">
              <a:buNone/>
              <a:defRPr sz="1000"/>
            </a:lvl7pPr>
            <a:lvl8pPr marL="3200500" indent="0">
              <a:buNone/>
              <a:defRPr sz="1000"/>
            </a:lvl8pPr>
            <a:lvl9pPr marL="36577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828B2-D3B5-3247-8FC0-6F0B2F3C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1F15-92A6-6E44-9750-4BA48629E515}" type="datetimeFigureOut">
              <a:rPr lang="en-BR" smtClean="0"/>
              <a:t>8/30/22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42CF7-DBA7-844E-83B4-00E4CDC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BDE59-EEA4-CE4D-8E0F-115EE311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EE4D-2872-A64D-91B2-C3783C52D925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297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37F5A-93AA-0D43-84F8-49006C87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9603D-05A5-FC4F-BAE1-3A1248F06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24B56-6CD3-A84E-8B55-19445366D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1F15-92A6-6E44-9750-4BA48629E515}" type="datetimeFigureOut">
              <a:rPr lang="en-BR" smtClean="0"/>
              <a:t>8/30/22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4F208-1311-484C-9E8C-FECC0C9B6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8DFCD-E8FC-4E4D-B546-3B82BE105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CEE4D-2872-A64D-91B2-C3783C52D925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02804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tiff"/><Relationship Id="rId13" Type="http://schemas.openxmlformats.org/officeDocument/2006/relationships/image" Target="../media/image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12" Type="http://schemas.openxmlformats.org/officeDocument/2006/relationships/image" Target="../media/image6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emf"/><Relationship Id="rId5" Type="http://schemas.openxmlformats.org/officeDocument/2006/relationships/image" Target="../media/image58.jpeg"/><Relationship Id="rId10" Type="http://schemas.openxmlformats.org/officeDocument/2006/relationships/image" Target="../media/image67.emf"/><Relationship Id="rId4" Type="http://schemas.openxmlformats.org/officeDocument/2006/relationships/image" Target="../media/image62.emf"/><Relationship Id="rId9" Type="http://schemas.openxmlformats.org/officeDocument/2006/relationships/image" Target="../media/image6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71.png"/><Relationship Id="rId4" Type="http://schemas.openxmlformats.org/officeDocument/2006/relationships/image" Target="../media/image50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sv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sv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6.sv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svg"/><Relationship Id="rId4" Type="http://schemas.openxmlformats.org/officeDocument/2006/relationships/image" Target="../media/image3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5.png"/><Relationship Id="rId20" Type="http://schemas.openxmlformats.org/officeDocument/2006/relationships/image" Target="../media/image22.svg"/><Relationship Id="rId41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9.png"/><Relationship Id="rId18" Type="http://schemas.openxmlformats.org/officeDocument/2006/relationships/image" Target="../media/image35.png"/><Relationship Id="rId26" Type="http://schemas.openxmlformats.org/officeDocument/2006/relationships/image" Target="../media/image47.png"/><Relationship Id="rId3" Type="http://schemas.openxmlformats.org/officeDocument/2006/relationships/image" Target="../media/image9.png"/><Relationship Id="rId21" Type="http://schemas.openxmlformats.org/officeDocument/2006/relationships/image" Target="../media/image37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34.png"/><Relationship Id="rId25" Type="http://schemas.openxmlformats.org/officeDocument/2006/relationships/image" Target="../media/image4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45.png"/><Relationship Id="rId5" Type="http://schemas.openxmlformats.org/officeDocument/2006/relationships/image" Target="../media/image13.png"/><Relationship Id="rId15" Type="http://schemas.openxmlformats.org/officeDocument/2006/relationships/image" Target="../media/image32.png"/><Relationship Id="rId23" Type="http://schemas.openxmlformats.org/officeDocument/2006/relationships/image" Target="../media/image44.png"/><Relationship Id="rId28" Type="http://schemas.openxmlformats.org/officeDocument/2006/relationships/image" Target="../media/image5.png"/><Relationship Id="rId10" Type="http://schemas.openxmlformats.org/officeDocument/2006/relationships/image" Target="../media/image18.svg"/><Relationship Id="rId19" Type="http://schemas.openxmlformats.org/officeDocument/2006/relationships/image" Target="../media/image31.png"/><Relationship Id="rId4" Type="http://schemas.openxmlformats.org/officeDocument/2006/relationships/image" Target="../media/image10.svg"/><Relationship Id="rId9" Type="http://schemas.openxmlformats.org/officeDocument/2006/relationships/image" Target="../media/image17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4.png"/><Relationship Id="rId18" Type="http://schemas.openxmlformats.org/officeDocument/2006/relationships/image" Target="../media/image43.png"/><Relationship Id="rId3" Type="http://schemas.openxmlformats.org/officeDocument/2006/relationships/image" Target="../media/image11.png"/><Relationship Id="rId21" Type="http://schemas.openxmlformats.org/officeDocument/2006/relationships/image" Target="../media/image31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40.png"/><Relationship Id="rId23" Type="http://schemas.openxmlformats.org/officeDocument/2006/relationships/image" Target="../media/image5.png"/><Relationship Id="rId10" Type="http://schemas.openxmlformats.org/officeDocument/2006/relationships/image" Target="../media/image26.svg"/><Relationship Id="rId19" Type="http://schemas.openxmlformats.org/officeDocument/2006/relationships/image" Target="../media/image37.png"/><Relationship Id="rId4" Type="http://schemas.openxmlformats.org/officeDocument/2006/relationships/image" Target="../media/image12.svg"/><Relationship Id="rId9" Type="http://schemas.openxmlformats.org/officeDocument/2006/relationships/image" Target="../media/image25.png"/><Relationship Id="rId14" Type="http://schemas.openxmlformats.org/officeDocument/2006/relationships/image" Target="../media/image39.png"/><Relationship Id="rId2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emf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ED7A76-3248-FF47-B6D7-5C5DB40A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2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76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387E8-85F1-D444-8AA7-3642DCDD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4" y="1938517"/>
            <a:ext cx="3113280" cy="2980965"/>
          </a:xfrm>
          <a:prstGeom prst="rect">
            <a:avLst/>
          </a:prstGeom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2C21D7B-5542-2A11-BAA7-EB4FEE7B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029" y="-293823"/>
            <a:ext cx="6762339" cy="1676603"/>
          </a:xfrm>
        </p:spPr>
        <p:txBody>
          <a:bodyPr>
            <a:normAutofit/>
          </a:bodyPr>
          <a:lstStyle/>
          <a:p>
            <a:pPr algn="ctr"/>
            <a:r>
              <a:rPr lang="pt-PT" b="1" dirty="0"/>
              <a:t>FUTURO DO PROGRAMA</a:t>
            </a:r>
            <a:endParaRPr lang="en-BR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E4B551-85AF-81A8-702F-FE0878DF6EC0}"/>
              </a:ext>
            </a:extLst>
          </p:cNvPr>
          <p:cNvSpPr/>
          <p:nvPr/>
        </p:nvSpPr>
        <p:spPr>
          <a:xfrm>
            <a:off x="6289588" y="2624120"/>
            <a:ext cx="1974041" cy="19799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11</a:t>
            </a:r>
          </a:p>
          <a:p>
            <a:pPr algn="ctr"/>
            <a:r>
              <a:rPr lang="pt-BR" sz="1600" dirty="0"/>
              <a:t>Documentos com itens de agenda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5E7643-1B8F-E332-801A-EFBCADC5965C}"/>
              </a:ext>
            </a:extLst>
          </p:cNvPr>
          <p:cNvSpPr/>
          <p:nvPr/>
        </p:nvSpPr>
        <p:spPr>
          <a:xfrm>
            <a:off x="8151217" y="4327268"/>
            <a:ext cx="1974041" cy="190350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11 Documentos com análises do estado de arte dos temas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74EAC1-C499-5227-EEF2-A90B4A748E01}"/>
              </a:ext>
            </a:extLst>
          </p:cNvPr>
          <p:cNvSpPr/>
          <p:nvPr/>
        </p:nvSpPr>
        <p:spPr>
          <a:xfrm>
            <a:off x="8921149" y="3128091"/>
            <a:ext cx="1498966" cy="144884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Meta-análises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371F2F-6D6B-8196-321B-8D8C674DFCFA}"/>
              </a:ext>
            </a:extLst>
          </p:cNvPr>
          <p:cNvSpPr/>
          <p:nvPr/>
        </p:nvSpPr>
        <p:spPr>
          <a:xfrm>
            <a:off x="9670632" y="4943641"/>
            <a:ext cx="1802206" cy="1676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Análises </a:t>
            </a:r>
            <a:r>
              <a:rPr lang="pt-BR" sz="1400" dirty="0" err="1"/>
              <a:t>bibliométricas</a:t>
            </a:r>
            <a:endParaRPr lang="pt-BR" sz="1400" dirty="0"/>
          </a:p>
        </p:txBody>
      </p:sp>
      <p:pic>
        <p:nvPicPr>
          <p:cNvPr id="14" name="Imagem 7">
            <a:extLst>
              <a:ext uri="{FF2B5EF4-FFF2-40B4-BE49-F238E27FC236}">
                <a16:creationId xmlns:a16="http://schemas.microsoft.com/office/drawing/2014/main" id="{FDDA5A3F-075F-13D1-23CD-F2BDB30F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740" y="1247272"/>
            <a:ext cx="1376848" cy="1376848"/>
          </a:xfrm>
          <a:prstGeom prst="rect">
            <a:avLst/>
          </a:prstGeom>
        </p:spPr>
      </p:pic>
      <p:cxnSp>
        <p:nvCxnSpPr>
          <p:cNvPr id="15" name="Conector em Curva 14">
            <a:extLst>
              <a:ext uri="{FF2B5EF4-FFF2-40B4-BE49-F238E27FC236}">
                <a16:creationId xmlns:a16="http://schemas.microsoft.com/office/drawing/2014/main" id="{F3074FC3-16D2-409D-9754-AE52E0AE6478}"/>
              </a:ext>
            </a:extLst>
          </p:cNvPr>
          <p:cNvCxnSpPr>
            <a:cxnSpLocks/>
            <a:stCxn id="14" idx="2"/>
            <a:endCxn id="10" idx="2"/>
          </p:cNvCxnSpPr>
          <p:nvPr/>
        </p:nvCxnSpPr>
        <p:spPr>
          <a:xfrm rot="16200000" flipH="1">
            <a:off x="5450379" y="2774905"/>
            <a:ext cx="989995" cy="688424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em Curva 17">
            <a:extLst>
              <a:ext uri="{FF2B5EF4-FFF2-40B4-BE49-F238E27FC236}">
                <a16:creationId xmlns:a16="http://schemas.microsoft.com/office/drawing/2014/main" id="{40AE50FA-174A-7483-2EA3-1DBC02F4C245}"/>
              </a:ext>
            </a:extLst>
          </p:cNvPr>
          <p:cNvCxnSpPr>
            <a:cxnSpLocks/>
            <a:stCxn id="10" idx="4"/>
            <a:endCxn id="11" idx="2"/>
          </p:cNvCxnSpPr>
          <p:nvPr/>
        </p:nvCxnSpPr>
        <p:spPr>
          <a:xfrm rot="16200000" flipH="1">
            <a:off x="7376458" y="4504261"/>
            <a:ext cx="674910" cy="874608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37">
            <a:extLst>
              <a:ext uri="{FF2B5EF4-FFF2-40B4-BE49-F238E27FC236}">
                <a16:creationId xmlns:a16="http://schemas.microsoft.com/office/drawing/2014/main" id="{621889FD-ED93-A447-8C28-53092FC65166}"/>
              </a:ext>
            </a:extLst>
          </p:cNvPr>
          <p:cNvSpPr/>
          <p:nvPr/>
        </p:nvSpPr>
        <p:spPr>
          <a:xfrm>
            <a:off x="7200849" y="917435"/>
            <a:ext cx="3892990" cy="958630"/>
          </a:xfrm>
          <a:prstGeom prst="round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COMUNICAÇÃO COM A SOCIEDADE, COM A  POLÍTICA E COM A MÍDIA</a:t>
            </a:r>
          </a:p>
        </p:txBody>
      </p:sp>
      <p:cxnSp>
        <p:nvCxnSpPr>
          <p:cNvPr id="20" name="Conector em Curva 38">
            <a:extLst>
              <a:ext uri="{FF2B5EF4-FFF2-40B4-BE49-F238E27FC236}">
                <a16:creationId xmlns:a16="http://schemas.microsoft.com/office/drawing/2014/main" id="{4606BCC6-8469-3EEA-E5D5-F728FD15B725}"/>
              </a:ext>
            </a:extLst>
          </p:cNvPr>
          <p:cNvCxnSpPr>
            <a:cxnSpLocks/>
            <a:stCxn id="10" idx="7"/>
            <a:endCxn id="18" idx="2"/>
          </p:cNvCxnSpPr>
          <p:nvPr/>
        </p:nvCxnSpPr>
        <p:spPr>
          <a:xfrm rot="5400000" flipH="1" flipV="1">
            <a:off x="8041931" y="1808671"/>
            <a:ext cx="1038018" cy="117280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em Curva 42">
            <a:extLst>
              <a:ext uri="{FF2B5EF4-FFF2-40B4-BE49-F238E27FC236}">
                <a16:creationId xmlns:a16="http://schemas.microsoft.com/office/drawing/2014/main" id="{28D32C4E-3A1F-B71C-FAD8-691C24D9E175}"/>
              </a:ext>
            </a:extLst>
          </p:cNvPr>
          <p:cNvCxnSpPr>
            <a:cxnSpLocks/>
            <a:stCxn id="12" idx="0"/>
            <a:endCxn id="18" idx="2"/>
          </p:cNvCxnSpPr>
          <p:nvPr/>
        </p:nvCxnSpPr>
        <p:spPr>
          <a:xfrm rot="16200000" flipV="1">
            <a:off x="8782975" y="2240434"/>
            <a:ext cx="1252026" cy="52328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em Curva 46">
            <a:extLst>
              <a:ext uri="{FF2B5EF4-FFF2-40B4-BE49-F238E27FC236}">
                <a16:creationId xmlns:a16="http://schemas.microsoft.com/office/drawing/2014/main" id="{2F85C8E2-7AF7-6F94-BA68-4D2E01C5631E}"/>
              </a:ext>
            </a:extLst>
          </p:cNvPr>
          <p:cNvCxnSpPr>
            <a:cxnSpLocks/>
            <a:stCxn id="13" idx="7"/>
            <a:endCxn id="18" idx="2"/>
          </p:cNvCxnSpPr>
          <p:nvPr/>
        </p:nvCxnSpPr>
        <p:spPr>
          <a:xfrm rot="16200000" flipV="1">
            <a:off x="8521574" y="2501836"/>
            <a:ext cx="3313109" cy="2061567"/>
          </a:xfrm>
          <a:prstGeom prst="curvedConnector3">
            <a:avLst>
              <a:gd name="adj1" fmla="val 9041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em Curva 51">
            <a:extLst>
              <a:ext uri="{FF2B5EF4-FFF2-40B4-BE49-F238E27FC236}">
                <a16:creationId xmlns:a16="http://schemas.microsoft.com/office/drawing/2014/main" id="{C0DA03F5-1BA4-0EFB-5444-FDF2BB8951AA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 flipV="1">
            <a:off x="6289588" y="1396750"/>
            <a:ext cx="911261" cy="53894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CD9906E-D336-7F86-C9D4-6E4DA60AA98D}"/>
              </a:ext>
            </a:extLst>
          </p:cNvPr>
          <p:cNvSpPr/>
          <p:nvPr/>
        </p:nvSpPr>
        <p:spPr>
          <a:xfrm rot="2423485">
            <a:off x="5883658" y="5811732"/>
            <a:ext cx="1019909" cy="48740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>
                <a:solidFill>
                  <a:schemeClr val="tx1"/>
                </a:solidFill>
              </a:rPr>
              <a:t>Pós-docs</a:t>
            </a:r>
          </a:p>
        </p:txBody>
      </p:sp>
      <p:cxnSp>
        <p:nvCxnSpPr>
          <p:cNvPr id="25" name="Conector em Curva 17">
            <a:extLst>
              <a:ext uri="{FF2B5EF4-FFF2-40B4-BE49-F238E27FC236}">
                <a16:creationId xmlns:a16="http://schemas.microsoft.com/office/drawing/2014/main" id="{3ABD779F-D5FE-E6BC-D1D3-66744F641AF8}"/>
              </a:ext>
            </a:extLst>
          </p:cNvPr>
          <p:cNvCxnSpPr>
            <a:cxnSpLocks/>
            <a:stCxn id="24" idx="0"/>
            <a:endCxn id="11" idx="2"/>
          </p:cNvCxnSpPr>
          <p:nvPr/>
        </p:nvCxnSpPr>
        <p:spPr>
          <a:xfrm rot="5400000" flipH="1" flipV="1">
            <a:off x="7055974" y="4774581"/>
            <a:ext cx="590803" cy="1599683"/>
          </a:xfrm>
          <a:prstGeom prst="curvedConnector2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em Curva 17">
            <a:extLst>
              <a:ext uri="{FF2B5EF4-FFF2-40B4-BE49-F238E27FC236}">
                <a16:creationId xmlns:a16="http://schemas.microsoft.com/office/drawing/2014/main" id="{A7EC13AE-19BB-45F2-0420-1EFC190FE815}"/>
              </a:ext>
            </a:extLst>
          </p:cNvPr>
          <p:cNvCxnSpPr>
            <a:cxnSpLocks/>
            <a:stCxn id="24" idx="3"/>
            <a:endCxn id="13" idx="3"/>
          </p:cNvCxnSpPr>
          <p:nvPr/>
        </p:nvCxnSpPr>
        <p:spPr>
          <a:xfrm flipV="1">
            <a:off x="6782012" y="6374711"/>
            <a:ext cx="3152547" cy="11178"/>
          </a:xfrm>
          <a:prstGeom prst="curvedConnector4">
            <a:avLst>
              <a:gd name="adj1" fmla="val 43886"/>
              <a:gd name="adj2" fmla="val -1945089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em Curva 17">
            <a:extLst>
              <a:ext uri="{FF2B5EF4-FFF2-40B4-BE49-F238E27FC236}">
                <a16:creationId xmlns:a16="http://schemas.microsoft.com/office/drawing/2014/main" id="{2F9491BC-EF06-43DD-4B44-2394D418D80E}"/>
              </a:ext>
            </a:extLst>
          </p:cNvPr>
          <p:cNvCxnSpPr>
            <a:cxnSpLocks/>
            <a:stCxn id="24" idx="1"/>
            <a:endCxn id="10" idx="2"/>
          </p:cNvCxnSpPr>
          <p:nvPr/>
        </p:nvCxnSpPr>
        <p:spPr>
          <a:xfrm rot="10800000" flipH="1">
            <a:off x="6005212" y="3614116"/>
            <a:ext cx="284375" cy="2110867"/>
          </a:xfrm>
          <a:prstGeom prst="curvedConnector3">
            <a:avLst>
              <a:gd name="adj1" fmla="val -123131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6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3063-6173-B749-8B26-DFCFCC08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b="1"/>
              <a:t>OBRIGADO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F3B94-1A15-F349-8441-631564C4E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buNone/>
            </a:pPr>
            <a:r>
              <a:rPr lang="en-US" sz="2000"/>
              <a:t>Assessoria de Gabinete do Reitor AGR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F22B7B-BF12-2E40-B647-513E29E8A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" r="139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1973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chnology Readiness Level (TRL): conheça o framework de confiabilidade em  projetos da NASA - CERTI Insights">
            <a:extLst>
              <a:ext uri="{FF2B5EF4-FFF2-40B4-BE49-F238E27FC236}">
                <a16:creationId xmlns:a16="http://schemas.microsoft.com/office/drawing/2014/main" id="{91C2E891-4810-EE65-5650-8ECDD987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3075"/>
            <a:ext cx="9144000" cy="59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B51F1E-F056-3A9F-E939-56C8175562D0}"/>
              </a:ext>
            </a:extLst>
          </p:cNvPr>
          <p:cNvSpPr txBox="1"/>
          <p:nvPr/>
        </p:nvSpPr>
        <p:spPr>
          <a:xfrm>
            <a:off x="5391807" y="5475890"/>
            <a:ext cx="17131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200" dirty="0"/>
              <a:t>Indicadores, aspirações planejamento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4A26B-25D8-D589-63B1-82A8EF98D8ED}"/>
              </a:ext>
            </a:extLst>
          </p:cNvPr>
          <p:cNvSpPr txBox="1"/>
          <p:nvPr/>
        </p:nvSpPr>
        <p:spPr>
          <a:xfrm>
            <a:off x="7104993" y="5468743"/>
            <a:ext cx="17131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200" dirty="0"/>
              <a:t>Avaliações de Escala, testes piloto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5332F-5C64-73CC-9300-B172861B1E9B}"/>
              </a:ext>
            </a:extLst>
          </p:cNvPr>
          <p:cNvSpPr txBox="1"/>
          <p:nvPr/>
        </p:nvSpPr>
        <p:spPr>
          <a:xfrm>
            <a:off x="8739353" y="5468743"/>
            <a:ext cx="17920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200" dirty="0"/>
              <a:t>Aplicação ampla da nova política pública incluindo audiências públicas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CA6EE-DDD6-8607-C3DE-A3D265819D6B}"/>
              </a:ext>
            </a:extLst>
          </p:cNvPr>
          <p:cNvSpPr txBox="1"/>
          <p:nvPr/>
        </p:nvSpPr>
        <p:spPr>
          <a:xfrm>
            <a:off x="3962400" y="5483037"/>
            <a:ext cx="14294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200" dirty="0"/>
              <a:t>Pesquisa Aplicada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518B3-D873-CED0-E325-26ECB0601ADC}"/>
              </a:ext>
            </a:extLst>
          </p:cNvPr>
          <p:cNvSpPr txBox="1"/>
          <p:nvPr/>
        </p:nvSpPr>
        <p:spPr>
          <a:xfrm>
            <a:off x="2375340" y="5475890"/>
            <a:ext cx="14294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200" dirty="0"/>
              <a:t>Pesquisa Básica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0F7ED-B2CE-B967-E1D6-1CB63E7DE73C}"/>
              </a:ext>
            </a:extLst>
          </p:cNvPr>
          <p:cNvSpPr txBox="1"/>
          <p:nvPr/>
        </p:nvSpPr>
        <p:spPr>
          <a:xfrm>
            <a:off x="2322787" y="4426748"/>
            <a:ext cx="17131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200" dirty="0"/>
              <a:t>Universidades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2E3EF-6B51-1FCA-BD45-C8622FAA3403}"/>
              </a:ext>
            </a:extLst>
          </p:cNvPr>
          <p:cNvSpPr txBox="1"/>
          <p:nvPr/>
        </p:nvSpPr>
        <p:spPr>
          <a:xfrm>
            <a:off x="3831021" y="4249229"/>
            <a:ext cx="17131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200" dirty="0"/>
              <a:t>Institutos de Pesquisa </a:t>
            </a:r>
          </a:p>
          <a:p>
            <a:pPr algn="ctr"/>
            <a:r>
              <a:rPr lang="en-BR" sz="1200" dirty="0"/>
              <a:t>IPA inclusive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1F27F-6236-770B-2096-860B106114F0}"/>
              </a:ext>
            </a:extLst>
          </p:cNvPr>
          <p:cNvSpPr txBox="1"/>
          <p:nvPr/>
        </p:nvSpPr>
        <p:spPr>
          <a:xfrm>
            <a:off x="5239407" y="3553158"/>
            <a:ext cx="17131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200" dirty="0"/>
              <a:t>Institutos de Pesquisa, Órgãos de Governo (e.g. SIMA),  ONGs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08BAA-A826-EE3C-8AC7-D66F17BB1403}"/>
              </a:ext>
            </a:extLst>
          </p:cNvPr>
          <p:cNvSpPr txBox="1"/>
          <p:nvPr/>
        </p:nvSpPr>
        <p:spPr>
          <a:xfrm>
            <a:off x="6537434" y="2452309"/>
            <a:ext cx="17131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200" dirty="0"/>
              <a:t>Órgãos de Governo (e.g. SIMA), Institutos de Pesquisa, empresas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339D5-5C8F-B357-42B4-F68E01E66C6E}"/>
              </a:ext>
            </a:extLst>
          </p:cNvPr>
          <p:cNvSpPr txBox="1"/>
          <p:nvPr/>
        </p:nvSpPr>
        <p:spPr>
          <a:xfrm>
            <a:off x="8150772" y="604428"/>
            <a:ext cx="17131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200" dirty="0"/>
              <a:t>Governo, empresas, sociedade</a:t>
            </a:r>
          </a:p>
        </p:txBody>
      </p:sp>
    </p:spTree>
    <p:extLst>
      <p:ext uri="{BB962C8B-B14F-4D97-AF65-F5344CB8AC3E}">
        <p14:creationId xmlns:p14="http://schemas.microsoft.com/office/powerpoint/2010/main" val="81317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D6366B8-D1B0-7948-BD4A-14E55B3CACE5}"/>
              </a:ext>
            </a:extLst>
          </p:cNvPr>
          <p:cNvSpPr/>
          <p:nvPr/>
        </p:nvSpPr>
        <p:spPr>
          <a:xfrm>
            <a:off x="737105" y="1111043"/>
            <a:ext cx="2595126" cy="3173071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056D8-2A07-F041-B43D-DDB88FC56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59" y="1151840"/>
            <a:ext cx="2420915" cy="3037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9C00B2-79FE-C94F-8FBF-A8FB7FE9D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697" y="1170439"/>
            <a:ext cx="2180475" cy="1746606"/>
          </a:xfrm>
          <a:prstGeom prst="rect">
            <a:avLst/>
          </a:prstGeom>
        </p:spPr>
      </p:pic>
      <p:sp>
        <p:nvSpPr>
          <p:cNvPr id="67" name="Right Arrow 66">
            <a:extLst>
              <a:ext uri="{FF2B5EF4-FFF2-40B4-BE49-F238E27FC236}">
                <a16:creationId xmlns:a16="http://schemas.microsoft.com/office/drawing/2014/main" id="{9B4553B1-2296-9340-A2A4-C25DD33CA58B}"/>
              </a:ext>
            </a:extLst>
          </p:cNvPr>
          <p:cNvSpPr/>
          <p:nvPr/>
        </p:nvSpPr>
        <p:spPr>
          <a:xfrm>
            <a:off x="4826782" y="1751190"/>
            <a:ext cx="418543" cy="530042"/>
          </a:xfrm>
          <a:prstGeom prst="rightArrow">
            <a:avLst/>
          </a:prstGeom>
          <a:solidFill>
            <a:schemeClr val="tx1"/>
          </a:solidFill>
          <a:ln>
            <a:solidFill>
              <a:srgbClr val="F3CF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69" name="Right Arrow 68">
            <a:extLst>
              <a:ext uri="{FF2B5EF4-FFF2-40B4-BE49-F238E27FC236}">
                <a16:creationId xmlns:a16="http://schemas.microsoft.com/office/drawing/2014/main" id="{7AA4F456-6390-EC43-9E36-24E121CFCB22}"/>
              </a:ext>
            </a:extLst>
          </p:cNvPr>
          <p:cNvSpPr/>
          <p:nvPr/>
        </p:nvSpPr>
        <p:spPr>
          <a:xfrm>
            <a:off x="7043348" y="1651032"/>
            <a:ext cx="418543" cy="530042"/>
          </a:xfrm>
          <a:prstGeom prst="rightArrow">
            <a:avLst/>
          </a:prstGeom>
          <a:solidFill>
            <a:schemeClr val="tx1"/>
          </a:solidFill>
          <a:ln>
            <a:solidFill>
              <a:srgbClr val="F3CF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A07DADBB-520F-F043-8835-C084E68818A6}"/>
              </a:ext>
            </a:extLst>
          </p:cNvPr>
          <p:cNvSpPr/>
          <p:nvPr/>
        </p:nvSpPr>
        <p:spPr>
          <a:xfrm>
            <a:off x="9788136" y="1651032"/>
            <a:ext cx="418543" cy="530042"/>
          </a:xfrm>
          <a:prstGeom prst="rightArrow">
            <a:avLst/>
          </a:prstGeom>
          <a:solidFill>
            <a:schemeClr val="tx1"/>
          </a:solidFill>
          <a:ln>
            <a:solidFill>
              <a:srgbClr val="F3CF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1028" name="Picture 4" descr="ALRocha-antenacultural: ONU divulga 1º relatório de acompanhamento dos  Objetivos do Desenvolvimento Sustentável">
            <a:extLst>
              <a:ext uri="{FF2B5EF4-FFF2-40B4-BE49-F238E27FC236}">
                <a16:creationId xmlns:a16="http://schemas.microsoft.com/office/drawing/2014/main" id="{D82E01B4-B183-4849-A826-74C1F6010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374" y="1443886"/>
            <a:ext cx="681214" cy="9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ight Brace 67">
            <a:extLst>
              <a:ext uri="{FF2B5EF4-FFF2-40B4-BE49-F238E27FC236}">
                <a16:creationId xmlns:a16="http://schemas.microsoft.com/office/drawing/2014/main" id="{E9680476-0450-FE40-BF70-E8EFDAD75E63}"/>
              </a:ext>
            </a:extLst>
          </p:cNvPr>
          <p:cNvSpPr/>
          <p:nvPr/>
        </p:nvSpPr>
        <p:spPr>
          <a:xfrm rot="16200000">
            <a:off x="10564533" y="2253445"/>
            <a:ext cx="359388" cy="112610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BF515491-662E-C740-BD8E-FE7F9E8DDFB4}"/>
              </a:ext>
            </a:extLst>
          </p:cNvPr>
          <p:cNvSpPr/>
          <p:nvPr/>
        </p:nvSpPr>
        <p:spPr>
          <a:xfrm rot="10800000">
            <a:off x="6804798" y="5198571"/>
            <a:ext cx="418543" cy="530042"/>
          </a:xfrm>
          <a:prstGeom prst="rightArrow">
            <a:avLst/>
          </a:prstGeom>
          <a:solidFill>
            <a:schemeClr val="tx1"/>
          </a:solidFill>
          <a:ln>
            <a:solidFill>
              <a:srgbClr val="F3CF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1032" name="Picture 8" descr="Grupo de discussão em cículo. Foto: macrovector/fotolia | Download  Scientific Diagram">
            <a:extLst>
              <a:ext uri="{FF2B5EF4-FFF2-40B4-BE49-F238E27FC236}">
                <a16:creationId xmlns:a16="http://schemas.microsoft.com/office/drawing/2014/main" id="{F00A01EA-9E08-824B-A1DA-F98A803F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95" y="4611110"/>
            <a:ext cx="1251786" cy="1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22784D05-DF7C-0B41-A8DB-BB35949855C7}"/>
              </a:ext>
            </a:extLst>
          </p:cNvPr>
          <p:cNvSpPr txBox="1"/>
          <p:nvPr/>
        </p:nvSpPr>
        <p:spPr>
          <a:xfrm>
            <a:off x="4099995" y="5668528"/>
            <a:ext cx="2808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1400" dirty="0"/>
              <a:t>Discussões e Cura</a:t>
            </a:r>
          </a:p>
          <a:p>
            <a:pPr algn="ctr"/>
            <a:r>
              <a:rPr lang="en-BR" sz="1400" dirty="0"/>
              <a:t>Replicação, aderência aos ODS, Responsabilidades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F4498C49-4061-E043-AB44-25E04C4E628C}"/>
              </a:ext>
            </a:extLst>
          </p:cNvPr>
          <p:cNvSpPr/>
          <p:nvPr/>
        </p:nvSpPr>
        <p:spPr>
          <a:xfrm rot="10800000">
            <a:off x="4086813" y="5228036"/>
            <a:ext cx="418543" cy="530042"/>
          </a:xfrm>
          <a:prstGeom prst="rightArrow">
            <a:avLst/>
          </a:prstGeom>
          <a:solidFill>
            <a:schemeClr val="tx1"/>
          </a:solidFill>
          <a:ln>
            <a:solidFill>
              <a:srgbClr val="F3CF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1034" name="Picture 10" descr="Diagramação: o que é e como fazer uma diagramação incrível!">
            <a:extLst>
              <a:ext uri="{FF2B5EF4-FFF2-40B4-BE49-F238E27FC236}">
                <a16:creationId xmlns:a16="http://schemas.microsoft.com/office/drawing/2014/main" id="{FF4D1C9F-732D-BD46-9974-B16C021F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83" y="5007225"/>
            <a:ext cx="2027081" cy="10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05B75ACB-251E-874D-A0C2-01B5C584B276}"/>
              </a:ext>
            </a:extLst>
          </p:cNvPr>
          <p:cNvSpPr txBox="1"/>
          <p:nvPr/>
        </p:nvSpPr>
        <p:spPr>
          <a:xfrm>
            <a:off x="667482" y="6103170"/>
            <a:ext cx="277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/>
              <a:t>Organização e Diagramação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B2C2515-CEFD-FF42-8D34-D91E03F76DD8}"/>
              </a:ext>
            </a:extLst>
          </p:cNvPr>
          <p:cNvCxnSpPr>
            <a:cxnSpLocks/>
          </p:cNvCxnSpPr>
          <p:nvPr/>
        </p:nvCxnSpPr>
        <p:spPr>
          <a:xfrm>
            <a:off x="3662164" y="1074143"/>
            <a:ext cx="7881129" cy="37417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1ACF637-E67C-0E48-AA24-A38C843C7F34}"/>
              </a:ext>
            </a:extLst>
          </p:cNvPr>
          <p:cNvCxnSpPr>
            <a:cxnSpLocks/>
          </p:cNvCxnSpPr>
          <p:nvPr/>
        </p:nvCxnSpPr>
        <p:spPr>
          <a:xfrm>
            <a:off x="11498972" y="1111043"/>
            <a:ext cx="0" cy="549563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599A3A9-1387-E940-86AC-B10AE1B0A8FA}"/>
              </a:ext>
            </a:extLst>
          </p:cNvPr>
          <p:cNvCxnSpPr>
            <a:cxnSpLocks/>
          </p:cNvCxnSpPr>
          <p:nvPr/>
        </p:nvCxnSpPr>
        <p:spPr>
          <a:xfrm flipH="1" flipV="1">
            <a:off x="371375" y="6572355"/>
            <a:ext cx="11127597" cy="4162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103C580-5FF2-9B49-A850-B89BF8CB4CFD}"/>
              </a:ext>
            </a:extLst>
          </p:cNvPr>
          <p:cNvSpPr txBox="1"/>
          <p:nvPr/>
        </p:nvSpPr>
        <p:spPr>
          <a:xfrm>
            <a:off x="3555066" y="709808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Abril de 2022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ED7C0A8-74B8-674E-82DC-3962527118B0}"/>
              </a:ext>
            </a:extLst>
          </p:cNvPr>
          <p:cNvSpPr txBox="1"/>
          <p:nvPr/>
        </p:nvSpPr>
        <p:spPr>
          <a:xfrm rot="16200000">
            <a:off x="-608003" y="3133539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Agosto de 2022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01950ED-178D-AD41-928D-025CFDF625B6}"/>
              </a:ext>
            </a:extLst>
          </p:cNvPr>
          <p:cNvSpPr txBox="1"/>
          <p:nvPr/>
        </p:nvSpPr>
        <p:spPr>
          <a:xfrm>
            <a:off x="7706717" y="6287836"/>
            <a:ext cx="196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  <a:r>
              <a:rPr lang="en-BR" sz="1200" dirty="0"/>
              <a:t>té 10 Subtemas Prioritários</a:t>
            </a: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B16BDB03-BB31-E546-8F25-8F3414EA0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1755" y="3112434"/>
            <a:ext cx="875838" cy="678774"/>
          </a:xfrm>
          <a:prstGeom prst="rect">
            <a:avLst/>
          </a:prstGeom>
        </p:spPr>
      </p:pic>
      <p:sp>
        <p:nvSpPr>
          <p:cNvPr id="95" name="Up-Down Arrow 94">
            <a:extLst>
              <a:ext uri="{FF2B5EF4-FFF2-40B4-BE49-F238E27FC236}">
                <a16:creationId xmlns:a16="http://schemas.microsoft.com/office/drawing/2014/main" id="{EE56580B-AE85-DE4F-AF7B-4DC3E219ECC2}"/>
              </a:ext>
            </a:extLst>
          </p:cNvPr>
          <p:cNvSpPr/>
          <p:nvPr/>
        </p:nvSpPr>
        <p:spPr>
          <a:xfrm>
            <a:off x="5288017" y="4094014"/>
            <a:ext cx="359504" cy="438640"/>
          </a:xfrm>
          <a:prstGeom prst="upDownArrow">
            <a:avLst/>
          </a:prstGeom>
          <a:solidFill>
            <a:schemeClr val="tx1"/>
          </a:solidFill>
          <a:ln>
            <a:solidFill>
              <a:srgbClr val="F3CF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43133DC-0FD3-964D-BC11-E23A532A2643}"/>
              </a:ext>
            </a:extLst>
          </p:cNvPr>
          <p:cNvSpPr txBox="1"/>
          <p:nvPr/>
        </p:nvSpPr>
        <p:spPr>
          <a:xfrm>
            <a:off x="4706218" y="3819908"/>
            <a:ext cx="179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/>
              <a:t>Metas X Agendas</a:t>
            </a:r>
          </a:p>
        </p:txBody>
      </p:sp>
      <p:sp>
        <p:nvSpPr>
          <p:cNvPr id="164" name="Right Arrow 163">
            <a:extLst>
              <a:ext uri="{FF2B5EF4-FFF2-40B4-BE49-F238E27FC236}">
                <a16:creationId xmlns:a16="http://schemas.microsoft.com/office/drawing/2014/main" id="{9CCC3417-7D7D-204A-A4A9-AA3951FB8AE1}"/>
              </a:ext>
            </a:extLst>
          </p:cNvPr>
          <p:cNvSpPr/>
          <p:nvPr/>
        </p:nvSpPr>
        <p:spPr>
          <a:xfrm rot="16200000">
            <a:off x="1782669" y="4462546"/>
            <a:ext cx="418543" cy="530042"/>
          </a:xfrm>
          <a:prstGeom prst="rightArrow">
            <a:avLst/>
          </a:prstGeom>
          <a:solidFill>
            <a:schemeClr val="tx1"/>
          </a:solidFill>
          <a:ln>
            <a:solidFill>
              <a:srgbClr val="F3CF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8A9D6137-BC38-5D44-A979-0080B2BDD90D}"/>
              </a:ext>
            </a:extLst>
          </p:cNvPr>
          <p:cNvCxnSpPr>
            <a:cxnSpLocks/>
          </p:cNvCxnSpPr>
          <p:nvPr/>
        </p:nvCxnSpPr>
        <p:spPr>
          <a:xfrm>
            <a:off x="371375" y="2673688"/>
            <a:ext cx="36573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2FD9174-DB38-BB4E-9E3F-DB6EEAB92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3522" y="4392593"/>
            <a:ext cx="1878150" cy="188296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15A558E-D649-BC43-BEB8-677CB7F141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2229" y="3183403"/>
            <a:ext cx="1443997" cy="1395166"/>
          </a:xfrm>
          <a:prstGeom prst="rect">
            <a:avLst/>
          </a:prstGeom>
        </p:spPr>
      </p:pic>
      <p:sp>
        <p:nvSpPr>
          <p:cNvPr id="56" name="Rectangle 4">
            <a:extLst>
              <a:ext uri="{FF2B5EF4-FFF2-40B4-BE49-F238E27FC236}">
                <a16:creationId xmlns:a16="http://schemas.microsoft.com/office/drawing/2014/main" id="{E23B3FDE-75AF-4941-BF97-61AF4A9BE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173" y="80946"/>
            <a:ext cx="46405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x-none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PROGRAMA EIXOS TEMÁTICOS USP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x-none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Metodologia de trabalho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x-none" dirty="0">
                <a:latin typeface="Comic Sans MS" panose="030F0902030302020204" pitchFamily="66" charset="0"/>
                <a:cs typeface="Times New Roman" panose="02020603050405020304" pitchFamily="18" charset="0"/>
              </a:rPr>
              <a:t>Processo de aproximações sucessivas</a:t>
            </a:r>
            <a:endParaRPr lang="pt-PT" altLang="x-none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9E645D-0D2A-4D48-B0B3-61EC538FCB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0857" y="1486916"/>
            <a:ext cx="1275924" cy="1063270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0F2251E-F422-9D4C-B808-998B871A16F3}"/>
              </a:ext>
            </a:extLst>
          </p:cNvPr>
          <p:cNvCxnSpPr>
            <a:cxnSpLocks/>
          </p:cNvCxnSpPr>
          <p:nvPr/>
        </p:nvCxnSpPr>
        <p:spPr>
          <a:xfrm flipV="1">
            <a:off x="371375" y="2642183"/>
            <a:ext cx="0" cy="387277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B7D94DD-CF27-4844-8555-556BAF7DD4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3011" y="1294959"/>
            <a:ext cx="1905000" cy="1308100"/>
          </a:xfrm>
          <a:prstGeom prst="rect">
            <a:avLst/>
          </a:prstGeom>
        </p:spPr>
      </p:pic>
      <p:sp>
        <p:nvSpPr>
          <p:cNvPr id="151" name="Right Arrow 150">
            <a:extLst>
              <a:ext uri="{FF2B5EF4-FFF2-40B4-BE49-F238E27FC236}">
                <a16:creationId xmlns:a16="http://schemas.microsoft.com/office/drawing/2014/main" id="{A6815BCF-2421-2A40-9CB8-4A76D89B5AC0}"/>
              </a:ext>
            </a:extLst>
          </p:cNvPr>
          <p:cNvSpPr/>
          <p:nvPr/>
        </p:nvSpPr>
        <p:spPr>
          <a:xfrm rot="7584617">
            <a:off x="9889779" y="4370947"/>
            <a:ext cx="418543" cy="530042"/>
          </a:xfrm>
          <a:prstGeom prst="rightArrow">
            <a:avLst/>
          </a:prstGeom>
          <a:solidFill>
            <a:schemeClr val="tx1"/>
          </a:solidFill>
          <a:ln>
            <a:solidFill>
              <a:srgbClr val="F3CF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F3C4F-BE0E-0F43-A308-C3DD8991E0D7}"/>
              </a:ext>
            </a:extLst>
          </p:cNvPr>
          <p:cNvSpPr txBox="1"/>
          <p:nvPr/>
        </p:nvSpPr>
        <p:spPr>
          <a:xfrm>
            <a:off x="3766000" y="2496572"/>
            <a:ext cx="98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>
                <a:solidFill>
                  <a:srgbClr val="FF0000"/>
                </a:solidFill>
              </a:rPr>
              <a:t>exemplo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26A6F3-672A-DA42-9569-53872D0880DA}"/>
              </a:ext>
            </a:extLst>
          </p:cNvPr>
          <p:cNvSpPr txBox="1"/>
          <p:nvPr/>
        </p:nvSpPr>
        <p:spPr>
          <a:xfrm>
            <a:off x="3511108" y="1194989"/>
            <a:ext cx="1535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400" dirty="0"/>
              <a:t>11 eixos temáticos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31FC1CA-A409-734F-8542-0E346EF975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29005" y="67114"/>
            <a:ext cx="904624" cy="8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3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ço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415">
            <a:off x="824109" y="5123470"/>
            <a:ext cx="2108221" cy="1745040"/>
          </a:xfrm>
          <a:prstGeom prst="rect">
            <a:avLst/>
          </a:prstGeom>
        </p:spPr>
      </p:pic>
      <p:pic>
        <p:nvPicPr>
          <p:cNvPr id="8" name="Picture 7" descr="Traço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291">
            <a:off x="789132" y="3887502"/>
            <a:ext cx="2108221" cy="1745040"/>
          </a:xfrm>
          <a:prstGeom prst="rect">
            <a:avLst/>
          </a:prstGeom>
        </p:spPr>
      </p:pic>
      <p:pic>
        <p:nvPicPr>
          <p:cNvPr id="9" name="Picture 8" descr="Traço-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92" y="5112960"/>
            <a:ext cx="2108221" cy="1745040"/>
          </a:xfrm>
          <a:prstGeom prst="rect">
            <a:avLst/>
          </a:prstGeom>
        </p:spPr>
      </p:pic>
      <p:pic>
        <p:nvPicPr>
          <p:cNvPr id="10" name="Picture 9" descr="Traço-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260">
            <a:off x="977327" y="4490408"/>
            <a:ext cx="2108221" cy="1745040"/>
          </a:xfrm>
          <a:prstGeom prst="rect">
            <a:avLst/>
          </a:prstGeom>
        </p:spPr>
      </p:pic>
      <p:pic>
        <p:nvPicPr>
          <p:cNvPr id="12" name="Picture 11" descr="Traço-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2" y="3524055"/>
            <a:ext cx="2108221" cy="1745040"/>
          </a:xfrm>
          <a:prstGeom prst="rect">
            <a:avLst/>
          </a:prstGeom>
        </p:spPr>
      </p:pic>
      <p:pic>
        <p:nvPicPr>
          <p:cNvPr id="11" name="Picture 10" descr="Traço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8059">
            <a:off x="870305" y="2955286"/>
            <a:ext cx="2108221" cy="1745040"/>
          </a:xfrm>
          <a:prstGeom prst="rect">
            <a:avLst/>
          </a:prstGeom>
        </p:spPr>
      </p:pic>
      <p:pic>
        <p:nvPicPr>
          <p:cNvPr id="13" name="Picture 12" descr="Traço-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44" y="2820655"/>
            <a:ext cx="2108221" cy="1745040"/>
          </a:xfrm>
          <a:prstGeom prst="rect">
            <a:avLst/>
          </a:prstGeom>
        </p:spPr>
      </p:pic>
      <p:pic>
        <p:nvPicPr>
          <p:cNvPr id="14" name="Picture 13" descr="Traço-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1" y="5879784"/>
            <a:ext cx="2108221" cy="1745040"/>
          </a:xfrm>
          <a:prstGeom prst="rect">
            <a:avLst/>
          </a:prstGeom>
        </p:spPr>
      </p:pic>
      <p:pic>
        <p:nvPicPr>
          <p:cNvPr id="15" name="Picture 14" descr="Traço-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7" y="2080037"/>
            <a:ext cx="2108221" cy="1745040"/>
          </a:xfrm>
          <a:prstGeom prst="rect">
            <a:avLst/>
          </a:prstGeom>
        </p:spPr>
      </p:pic>
      <p:pic>
        <p:nvPicPr>
          <p:cNvPr id="16" name="Picture 15" descr="Traço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8166" y="1779015"/>
            <a:ext cx="2108221" cy="1745040"/>
          </a:xfrm>
          <a:prstGeom prst="rect">
            <a:avLst/>
          </a:prstGeom>
        </p:spPr>
      </p:pic>
      <p:pic>
        <p:nvPicPr>
          <p:cNvPr id="17" name="Picture 16" descr="Traço-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0298">
            <a:off x="1085084" y="879344"/>
            <a:ext cx="2108221" cy="1745040"/>
          </a:xfrm>
          <a:prstGeom prst="rect">
            <a:avLst/>
          </a:prstGeom>
        </p:spPr>
      </p:pic>
      <p:pic>
        <p:nvPicPr>
          <p:cNvPr id="18" name="Picture 17" descr="Traço-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5511">
            <a:off x="636608" y="906494"/>
            <a:ext cx="2108221" cy="1745040"/>
          </a:xfrm>
          <a:prstGeom prst="rect">
            <a:avLst/>
          </a:prstGeom>
        </p:spPr>
      </p:pic>
      <p:pic>
        <p:nvPicPr>
          <p:cNvPr id="19" name="Picture 18" descr="Traço-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42" y="288656"/>
            <a:ext cx="2108221" cy="1745040"/>
          </a:xfrm>
          <a:prstGeom prst="rect">
            <a:avLst/>
          </a:prstGeom>
        </p:spPr>
      </p:pic>
      <p:pic>
        <p:nvPicPr>
          <p:cNvPr id="21" name="Picture 20" descr="Traço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5" y="-84642"/>
            <a:ext cx="2108221" cy="1745040"/>
          </a:xfrm>
          <a:prstGeom prst="rect">
            <a:avLst/>
          </a:prstGeom>
        </p:spPr>
      </p:pic>
      <p:pic>
        <p:nvPicPr>
          <p:cNvPr id="22" name="Picture 21" descr="Traço-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6398">
            <a:off x="809950" y="-564844"/>
            <a:ext cx="2108221" cy="174504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476527" y="0"/>
            <a:ext cx="8191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9" indent="-285759" algn="ctr"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211179" y="356394"/>
            <a:ext cx="0" cy="862970"/>
          </a:xfrm>
          <a:prstGeom prst="line">
            <a:avLst/>
          </a:prstGeom>
          <a:ln w="57150" cmpd="sng">
            <a:solidFill>
              <a:srgbClr val="F6BF0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88075" y="722846"/>
            <a:ext cx="357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GUIA PARA CIDADES SUSTENTÁVEIS</a:t>
            </a:r>
            <a:endParaRPr lang="en-BR" dirty="0"/>
          </a:p>
        </p:txBody>
      </p:sp>
      <p:pic>
        <p:nvPicPr>
          <p:cNvPr id="33" name="Picture 32" descr="LogoAmareloCompletoUC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77" y="6271072"/>
            <a:ext cx="952525" cy="555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9CE06-9CA8-E64D-BD18-64BDC722C9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0725" y="1412234"/>
            <a:ext cx="4137277" cy="47229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9B4644-FCEE-FC48-A24D-B67E8BBA7BD3}"/>
              </a:ext>
            </a:extLst>
          </p:cNvPr>
          <p:cNvSpPr txBox="1"/>
          <p:nvPr/>
        </p:nvSpPr>
        <p:spPr>
          <a:xfrm>
            <a:off x="3288465" y="418956"/>
            <a:ext cx="482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LT Std 95 Black"/>
                <a:cs typeface="Avenir LT Std 95 Black"/>
              </a:rPr>
              <a:t>CENTRO DE SÍNTESE USP-CG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1E89539-29DB-BC4B-B90F-FD28E87B9E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6360" y="1686510"/>
            <a:ext cx="3710708" cy="4595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9DBB06-3C43-3044-B9E5-DDE7AD092F6A}"/>
              </a:ext>
            </a:extLst>
          </p:cNvPr>
          <p:cNvSpPr txBox="1"/>
          <p:nvPr/>
        </p:nvSpPr>
        <p:spPr>
          <a:xfrm>
            <a:off x="3015766" y="6114212"/>
            <a:ext cx="6589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www.iea.usp.br</a:t>
            </a:r>
            <a:r>
              <a:rPr lang="en-US" dirty="0"/>
              <a:t>/</a:t>
            </a:r>
            <a:r>
              <a:rPr lang="en-US" dirty="0" err="1"/>
              <a:t>noticias</a:t>
            </a:r>
            <a:r>
              <a:rPr lang="en-US" dirty="0"/>
              <a:t>/usp-cidades-globais-lanca-guia-para-cidades-sustentaveis-voltado-para-candidatos-a-prefeito-em-2020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59599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457F-D2D4-5E47-82A3-560AE177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pt-BR" sz="3100"/>
              <a:t>As ações consideradas dentro de parâmetros de </a:t>
            </a:r>
            <a:br>
              <a:rPr lang="pt-BR" sz="3100"/>
            </a:br>
            <a:r>
              <a:rPr lang="pt-BR" sz="3100" b="1"/>
              <a:t>sustentabilidade, inovação e inclusão </a:t>
            </a:r>
            <a:endParaRPr lang="en-BR" sz="3100" b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76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44443-692A-BF41-B6A2-D0F2326AC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4" y="1938517"/>
            <a:ext cx="3113280" cy="2980965"/>
          </a:xfrm>
          <a:prstGeom prst="rect">
            <a:avLst/>
          </a:prstGeom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C6F80-D656-D544-B1B1-4020958C57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buFontTx/>
              <a:buChar char="-"/>
            </a:pPr>
            <a:r>
              <a:rPr lang="pt-BR" sz="2000"/>
              <a:t>concepção inter- e transdisciplinar no desenvolvimento dos eixos;</a:t>
            </a:r>
          </a:p>
          <a:p>
            <a:pPr>
              <a:buFontTx/>
              <a:buChar char="-"/>
            </a:pPr>
            <a:r>
              <a:rPr lang="pt-BR" sz="2000"/>
              <a:t>eixos com atribuições aos Objetivos do Desenvolvimento Sustentável da Agenda 2030 da ONU; </a:t>
            </a:r>
          </a:p>
          <a:p>
            <a:pPr>
              <a:buFontTx/>
              <a:buChar char="-"/>
            </a:pPr>
            <a:r>
              <a:rPr lang="pt-BR" sz="2000"/>
              <a:t>nexo triplo: Sustentabilidade /Inovação/Inclusão</a:t>
            </a:r>
          </a:p>
          <a:p>
            <a:pPr>
              <a:buFontTx/>
              <a:buChar char="-"/>
            </a:pPr>
            <a:r>
              <a:rPr lang="pt-BR" sz="2000"/>
              <a:t>para cada eixo, até 10 subtemas que representem as centralidades atuais para a sociedade;</a:t>
            </a:r>
          </a:p>
          <a:p>
            <a:pPr>
              <a:buFontTx/>
              <a:buChar char="-"/>
            </a:pPr>
            <a:r>
              <a:rPr lang="pt-BR" sz="2000"/>
              <a:t>validação dos 10 eixos checada por R+VR+PRs+AGR/CGR + outros membros da gestão;</a:t>
            </a:r>
          </a:p>
          <a:p>
            <a:pPr>
              <a:buFontTx/>
              <a:buChar char="-"/>
            </a:pPr>
            <a:r>
              <a:rPr lang="pt-BR" sz="2000"/>
              <a:t>Documento organizado e diagramado para uso pela Reitoria e Pró-reitorias.</a:t>
            </a:r>
          </a:p>
          <a:p>
            <a:pPr marL="342910" indent="-342910">
              <a:buAutoNum type="arabicParenR"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5421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237F-0D82-0443-BAEB-70EFF901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Esquema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trabalho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76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7DB65A-8FAA-5B47-8D3D-8A01A913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4" y="1938517"/>
            <a:ext cx="3113280" cy="2980965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5DDC7-AA14-EA4D-B69E-DD7ADE7A8E73}"/>
              </a:ext>
            </a:extLst>
          </p:cNvPr>
          <p:cNvSpPr txBox="1"/>
          <p:nvPr/>
        </p:nvSpPr>
        <p:spPr>
          <a:xfrm>
            <a:off x="5214581" y="2438400"/>
            <a:ext cx="6422848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São 11 eixos;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Para cada eixo, dois coordenadores que trabalharão com até 10  autores líderes;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Definição de coordenadores pela Assessoria de Gabinete;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Autores líderes escolhidos pelos coordenadores em conjunto com a AGR/CGR;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 grupo pode escolher pós-docs e estudantes de pós-graduação para ajudar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Cronograma: entregas em 100, 200 e 300 dias</a:t>
            </a:r>
          </a:p>
        </p:txBody>
      </p:sp>
    </p:spTree>
    <p:extLst>
      <p:ext uri="{BB962C8B-B14F-4D97-AF65-F5344CB8AC3E}">
        <p14:creationId xmlns:p14="http://schemas.microsoft.com/office/powerpoint/2010/main" val="420312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72D75-043D-2248-AE36-3F8A6087550B}"/>
              </a:ext>
            </a:extLst>
          </p:cNvPr>
          <p:cNvSpPr txBox="1"/>
          <p:nvPr/>
        </p:nvSpPr>
        <p:spPr>
          <a:xfrm>
            <a:off x="3590818" y="5586411"/>
            <a:ext cx="67659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BR" sz="3600" dirty="0"/>
          </a:p>
          <a:p>
            <a:pPr algn="ctr"/>
            <a:r>
              <a:rPr lang="en-BR" sz="3600" dirty="0"/>
              <a:t>Resultados esperados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B21538-CF3F-BA4B-8634-8A40EBD39E72}"/>
              </a:ext>
            </a:extLst>
          </p:cNvPr>
          <p:cNvGrpSpPr/>
          <p:nvPr/>
        </p:nvGrpSpPr>
        <p:grpSpPr>
          <a:xfrm>
            <a:off x="8011538" y="98905"/>
            <a:ext cx="1669733" cy="1945120"/>
            <a:chOff x="124328" y="0"/>
            <a:chExt cx="397429" cy="489483"/>
          </a:xfrm>
        </p:grpSpPr>
        <p:pic>
          <p:nvPicPr>
            <p:cNvPr id="20" name="Graphic 63" descr="Group of people">
              <a:extLst>
                <a:ext uri="{FF2B5EF4-FFF2-40B4-BE49-F238E27FC236}">
                  <a16:creationId xmlns:a16="http://schemas.microsoft.com/office/drawing/2014/main" id="{391F2CE2-C00A-2E43-B13B-53436783B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328" y="0"/>
              <a:ext cx="397429" cy="397429"/>
            </a:xfrm>
            <a:prstGeom prst="rect">
              <a:avLst/>
            </a:prstGeom>
          </p:spPr>
        </p:pic>
        <p:sp>
          <p:nvSpPr>
            <p:cNvPr id="21" name="TextBox 64">
              <a:extLst>
                <a:ext uri="{FF2B5EF4-FFF2-40B4-BE49-F238E27FC236}">
                  <a16:creationId xmlns:a16="http://schemas.microsoft.com/office/drawing/2014/main" id="{A549BA6E-BAD5-F94D-952F-DF9E2C09A187}"/>
                </a:ext>
              </a:extLst>
            </p:cNvPr>
            <p:cNvSpPr txBox="1"/>
            <p:nvPr/>
          </p:nvSpPr>
          <p:spPr>
            <a:xfrm>
              <a:off x="159016" y="388797"/>
              <a:ext cx="329213" cy="100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z-Cyrl-UZ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SOCIEDADE</a:t>
              </a:r>
              <a:endParaRPr lang="en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DB581AD-61C4-6C4D-8B2B-62DAD8C59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30" y="478713"/>
            <a:ext cx="2332910" cy="93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Up-Down Arrow 18">
            <a:extLst>
              <a:ext uri="{FF2B5EF4-FFF2-40B4-BE49-F238E27FC236}">
                <a16:creationId xmlns:a16="http://schemas.microsoft.com/office/drawing/2014/main" id="{EE56580B-AE85-DE4F-AF7B-4DC3E219ECC2}"/>
              </a:ext>
            </a:extLst>
          </p:cNvPr>
          <p:cNvSpPr/>
          <p:nvPr/>
        </p:nvSpPr>
        <p:spPr>
          <a:xfrm rot="5400000">
            <a:off x="6681404" y="-122869"/>
            <a:ext cx="584737" cy="1988018"/>
          </a:xfrm>
          <a:prstGeom prst="upDownArrow">
            <a:avLst/>
          </a:prstGeom>
          <a:solidFill>
            <a:schemeClr val="tx1"/>
          </a:solidFill>
          <a:ln>
            <a:solidFill>
              <a:srgbClr val="F3CF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85F6F-620D-D04F-8134-57E6A37EB613}"/>
              </a:ext>
            </a:extLst>
          </p:cNvPr>
          <p:cNvSpPr txBox="1"/>
          <p:nvPr/>
        </p:nvSpPr>
        <p:spPr>
          <a:xfrm>
            <a:off x="2086679" y="2044025"/>
            <a:ext cx="99152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BR" sz="2000" dirty="0"/>
              <a:t>Documentos com metas cientificamente embasadas para políticas públicas em 11 temáticos</a:t>
            </a:r>
          </a:p>
          <a:p>
            <a:pPr marL="342900" indent="-342900">
              <a:buAutoNum type="arabicParenR"/>
            </a:pPr>
            <a:r>
              <a:rPr lang="en-BR" sz="2000" dirty="0"/>
              <a:t>Interação com as diversas instâncias governamentais, incluindo as esferas dos poderes executivo, legislativo e judiciário</a:t>
            </a:r>
          </a:p>
          <a:p>
            <a:pPr marL="342900" indent="-342900">
              <a:buAutoNum type="arabicParenR"/>
            </a:pPr>
            <a:r>
              <a:rPr lang="en-BR" sz="2000" dirty="0"/>
              <a:t>Interação com os setores empresariais (indústria, comércio, agricultura e serviços)</a:t>
            </a:r>
          </a:p>
          <a:p>
            <a:pPr marL="342900" indent="-342900">
              <a:buAutoNum type="arabicParenR"/>
            </a:pPr>
            <a:r>
              <a:rPr lang="en-BR" sz="2000" dirty="0"/>
              <a:t>Interação com a sociedade civil organizada</a:t>
            </a:r>
          </a:p>
          <a:p>
            <a:pPr marL="342900" indent="-342900">
              <a:buFontTx/>
              <a:buAutoNum type="arabicParenR"/>
            </a:pPr>
            <a:r>
              <a:rPr lang="en-BR" sz="2000" dirty="0"/>
              <a:t>Subsidio a tomada de decisão por essas instâncias no âmbito dos orçamentos disponíveis e busca de financiamento</a:t>
            </a:r>
          </a:p>
          <a:p>
            <a:pPr marL="342900" indent="-342900">
              <a:buFontTx/>
              <a:buAutoNum type="arabicParenR"/>
            </a:pPr>
            <a:r>
              <a:rPr lang="en-BR" sz="2000" dirty="0"/>
              <a:t>A capacidade de formação de recursos humanos da USP </a:t>
            </a:r>
            <a:r>
              <a:rPr lang="pt-BR" sz="2000" dirty="0"/>
              <a:t>pode contribuir para </a:t>
            </a:r>
            <a:r>
              <a:rPr lang="en-BR" sz="2000" dirty="0"/>
              <a:t>colocar a sociedade na direção da sustentabilidade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F74BAE-339F-8347-8270-F30AF16A5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816" y="5453500"/>
            <a:ext cx="786530" cy="7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91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237F-0D82-0443-BAEB-70EFF901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Cronograma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76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E0EE7-D527-E044-BE69-FEC67B0E5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4" y="1938517"/>
            <a:ext cx="3113280" cy="2980965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5DDC7-AA14-EA4D-B69E-DD7ADE7A8E73}"/>
              </a:ext>
            </a:extLst>
          </p:cNvPr>
          <p:cNvSpPr txBox="1"/>
          <p:nvPr/>
        </p:nvSpPr>
        <p:spPr>
          <a:xfrm>
            <a:off x="5214581" y="2438400"/>
            <a:ext cx="6422848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Convites a </a:t>
            </a:r>
            <a:r>
              <a:rPr lang="en-US" sz="1600" u="sng"/>
              <a:t>Autores coordenadores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Coordenadores convidam </a:t>
            </a:r>
            <a:r>
              <a:rPr lang="en-US" sz="1600" u="sng"/>
              <a:t>Autores Líderes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Workshop 1</a:t>
            </a:r>
            <a:r>
              <a:rPr lang="en-US" sz="1600"/>
              <a:t> – discussão de temas e indicação de 3 ações dentro do eixo triplo;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Workshop 2</a:t>
            </a:r>
            <a:r>
              <a:rPr lang="en-US" sz="1600"/>
              <a:t> – derivação de 5 itens de agenda vinculados a cada ODS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Workshop 3</a:t>
            </a:r>
            <a:r>
              <a:rPr lang="en-US" sz="1600"/>
              <a:t> – as informações na tabela com ações e itens de agenda por ODS sofre cura, retirando redundâncias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Workshop 4</a:t>
            </a:r>
            <a:r>
              <a:rPr lang="en-US" sz="1600"/>
              <a:t> – Das tabelas curadas, derivam-se até 10 subtemas prioritários dentro do tema do grupo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Diagramação</a:t>
            </a:r>
            <a:r>
              <a:rPr lang="en-US" sz="1600"/>
              <a:t> – metas são arranjadas por subtemas e por ODS formando o corpo do documento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Entregas e dinâmica de trabalho</a:t>
            </a:r>
            <a:r>
              <a:rPr lang="en-US" sz="1600"/>
              <a:t>: entregas em 100, 200 e 300 dias. As agendas dos workshops dependerão das agendas dos professores convidados</a:t>
            </a:r>
          </a:p>
        </p:txBody>
      </p:sp>
    </p:spTree>
    <p:extLst>
      <p:ext uri="{BB962C8B-B14F-4D97-AF65-F5344CB8AC3E}">
        <p14:creationId xmlns:p14="http://schemas.microsoft.com/office/powerpoint/2010/main" val="4020737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237F-0D82-0443-BAEB-70EFF901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Documentos a serem enviados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76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387E8-85F1-D444-8AA7-3642DCDD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4" y="1938517"/>
            <a:ext cx="3113280" cy="2980965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5DDC7-AA14-EA4D-B69E-DD7ADE7A8E73}"/>
              </a:ext>
            </a:extLst>
          </p:cNvPr>
          <p:cNvSpPr txBox="1"/>
          <p:nvPr/>
        </p:nvSpPr>
        <p:spPr>
          <a:xfrm>
            <a:off x="5214581" y="2438400"/>
            <a:ext cx="6422848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Esta apresentação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Roteiro do projeto Eixos Temáticos USP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Capítulo Matriz do Poder na USP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Artigo Políticas Públicas embasadas</a:t>
            </a:r>
          </a:p>
          <a:p>
            <a:pPr marL="57151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Guia das Cidades Sustentáveis (exemplo)</a:t>
            </a:r>
          </a:p>
        </p:txBody>
      </p:sp>
    </p:spTree>
    <p:extLst>
      <p:ext uri="{BB962C8B-B14F-4D97-AF65-F5344CB8AC3E}">
        <p14:creationId xmlns:p14="http://schemas.microsoft.com/office/powerpoint/2010/main" val="338941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72D75-043D-2248-AE36-3F8A6087550B}"/>
              </a:ext>
            </a:extLst>
          </p:cNvPr>
          <p:cNvSpPr txBox="1"/>
          <p:nvPr/>
        </p:nvSpPr>
        <p:spPr>
          <a:xfrm>
            <a:off x="3590818" y="5447595"/>
            <a:ext cx="67659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BR" sz="3600" dirty="0"/>
          </a:p>
          <a:p>
            <a:pPr algn="ctr"/>
            <a:r>
              <a:rPr lang="en-BR" sz="3600" dirty="0"/>
              <a:t>4 grandes objetivos estratégicos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B21538-CF3F-BA4B-8634-8A40EBD39E72}"/>
              </a:ext>
            </a:extLst>
          </p:cNvPr>
          <p:cNvGrpSpPr/>
          <p:nvPr/>
        </p:nvGrpSpPr>
        <p:grpSpPr>
          <a:xfrm>
            <a:off x="8011538" y="599932"/>
            <a:ext cx="1669733" cy="1945120"/>
            <a:chOff x="124328" y="0"/>
            <a:chExt cx="397429" cy="489483"/>
          </a:xfrm>
        </p:grpSpPr>
        <p:pic>
          <p:nvPicPr>
            <p:cNvPr id="20" name="Graphic 63" descr="Group of people">
              <a:extLst>
                <a:ext uri="{FF2B5EF4-FFF2-40B4-BE49-F238E27FC236}">
                  <a16:creationId xmlns:a16="http://schemas.microsoft.com/office/drawing/2014/main" id="{391F2CE2-C00A-2E43-B13B-53436783B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328" y="0"/>
              <a:ext cx="397429" cy="397429"/>
            </a:xfrm>
            <a:prstGeom prst="rect">
              <a:avLst/>
            </a:prstGeom>
          </p:spPr>
        </p:pic>
        <p:sp>
          <p:nvSpPr>
            <p:cNvPr id="21" name="TextBox 64">
              <a:extLst>
                <a:ext uri="{FF2B5EF4-FFF2-40B4-BE49-F238E27FC236}">
                  <a16:creationId xmlns:a16="http://schemas.microsoft.com/office/drawing/2014/main" id="{A549BA6E-BAD5-F94D-952F-DF9E2C09A187}"/>
                </a:ext>
              </a:extLst>
            </p:cNvPr>
            <p:cNvSpPr txBox="1"/>
            <p:nvPr/>
          </p:nvSpPr>
          <p:spPr>
            <a:xfrm>
              <a:off x="159016" y="388797"/>
              <a:ext cx="329213" cy="100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z-Cyrl-UZ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SOCIEDADE</a:t>
              </a:r>
              <a:endParaRPr lang="en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DB581AD-61C4-6C4D-8B2B-62DAD8C59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30" y="979740"/>
            <a:ext cx="2332910" cy="93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Up-Down Arrow 18">
            <a:extLst>
              <a:ext uri="{FF2B5EF4-FFF2-40B4-BE49-F238E27FC236}">
                <a16:creationId xmlns:a16="http://schemas.microsoft.com/office/drawing/2014/main" id="{EE56580B-AE85-DE4F-AF7B-4DC3E219ECC2}"/>
              </a:ext>
            </a:extLst>
          </p:cNvPr>
          <p:cNvSpPr/>
          <p:nvPr/>
        </p:nvSpPr>
        <p:spPr>
          <a:xfrm rot="5400000">
            <a:off x="6681404" y="378158"/>
            <a:ext cx="584737" cy="1988018"/>
          </a:xfrm>
          <a:prstGeom prst="upDownArrow">
            <a:avLst/>
          </a:prstGeom>
          <a:solidFill>
            <a:schemeClr val="tx1"/>
          </a:solidFill>
          <a:ln>
            <a:solidFill>
              <a:srgbClr val="F3CF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85F6F-620D-D04F-8134-57E6A37EB613}"/>
              </a:ext>
            </a:extLst>
          </p:cNvPr>
          <p:cNvSpPr txBox="1"/>
          <p:nvPr/>
        </p:nvSpPr>
        <p:spPr>
          <a:xfrm>
            <a:off x="2165957" y="3041642"/>
            <a:ext cx="11152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BR" sz="2700" dirty="0"/>
              <a:t>Identificar como a USP pode ajudar a resolver grandes problemas</a:t>
            </a:r>
          </a:p>
          <a:p>
            <a:pPr marL="342900" indent="-342900">
              <a:buAutoNum type="arabicParenR"/>
            </a:pPr>
            <a:r>
              <a:rPr lang="pt-BR" sz="2700" dirty="0"/>
              <a:t>Informar</a:t>
            </a:r>
            <a:r>
              <a:rPr lang="en-BR" sz="2700" dirty="0"/>
              <a:t> </a:t>
            </a:r>
            <a:r>
              <a:rPr lang="pt-BR" sz="2700" dirty="0"/>
              <a:t>à</a:t>
            </a:r>
            <a:r>
              <a:rPr lang="en-BR" sz="2700" dirty="0"/>
              <a:t> Sociedade como a USP aborda temas complexos</a:t>
            </a:r>
          </a:p>
          <a:p>
            <a:pPr marL="342900" indent="-342900">
              <a:buFontTx/>
              <a:buAutoNum type="arabicParenR"/>
            </a:pPr>
            <a:r>
              <a:rPr lang="en-BR" sz="2700" dirty="0"/>
              <a:t>Oferecer soluções que possam gerar políticas públicas embasadas</a:t>
            </a:r>
          </a:p>
          <a:p>
            <a:pPr marL="342900" indent="-342900">
              <a:buFontTx/>
              <a:buAutoNum type="arabicParenR"/>
            </a:pPr>
            <a:r>
              <a:rPr lang="en-BR" sz="2700" dirty="0"/>
              <a:t>Conectar ainda mais a USP à Sociedade</a:t>
            </a:r>
          </a:p>
          <a:p>
            <a:pPr marL="342900" indent="-342900">
              <a:buAutoNum type="arabicParenR"/>
            </a:pPr>
            <a:endParaRPr lang="en-BR" sz="27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F74BAE-339F-8347-8270-F30AF16A5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654" y="5027214"/>
            <a:ext cx="904624" cy="8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3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76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387E8-85F1-D444-8AA7-3642DCDD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4" y="1938517"/>
            <a:ext cx="3113280" cy="2980965"/>
          </a:xfrm>
          <a:prstGeom prst="rect">
            <a:avLst/>
          </a:prstGeom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AEA627F-C3F9-DC41-6450-3DAF5229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247" y="-419720"/>
            <a:ext cx="7426075" cy="1676603"/>
          </a:xfrm>
        </p:spPr>
        <p:txBody>
          <a:bodyPr>
            <a:normAutofit/>
          </a:bodyPr>
          <a:lstStyle/>
          <a:p>
            <a:r>
              <a:rPr lang="pt-PT" b="1" dirty="0"/>
              <a:t>ESTÁGIO ATUAL DO PROGRAMA</a:t>
            </a:r>
            <a:endParaRPr lang="en-BR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3509B1-A599-9D58-F950-74FB13E35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925" y="821844"/>
            <a:ext cx="7426075" cy="3488900"/>
          </a:xfrm>
        </p:spPr>
        <p:txBody>
          <a:bodyPr>
            <a:noAutofit/>
          </a:bodyPr>
          <a:lstStyle/>
          <a:p>
            <a:r>
              <a:rPr lang="pt-BR" sz="2400" b="1" dirty="0"/>
              <a:t>Reunir grupos de especialistas em 11 eixos temáticos ajudar a consolidar políticas públicas estratégicas e nortear a reitoria nas interações com a sociedade</a:t>
            </a:r>
            <a:endParaRPr lang="pt-BR" sz="2400" b="1" u="sng" dirty="0"/>
          </a:p>
          <a:p>
            <a:pPr marL="0" indent="0">
              <a:buNone/>
            </a:pPr>
            <a:r>
              <a:rPr lang="pt-BR" sz="2400" i="1" dirty="0"/>
              <a:t>Foram convidados e definidos todos os coordenadores</a:t>
            </a:r>
          </a:p>
          <a:p>
            <a:pPr marL="0" indent="0">
              <a:buNone/>
            </a:pPr>
            <a:r>
              <a:rPr lang="pt-BR" sz="2400" i="1" dirty="0"/>
              <a:t>Os coordenadores enviaram 10+ nomes</a:t>
            </a:r>
          </a:p>
          <a:p>
            <a:pPr marL="0" indent="0">
              <a:buNone/>
            </a:pPr>
            <a:r>
              <a:rPr lang="pt-BR" sz="2400" i="1" dirty="0"/>
              <a:t>Vários grupos já estão trabalhando na montagem dos documentos</a:t>
            </a:r>
          </a:p>
          <a:p>
            <a:pPr marL="0" indent="0">
              <a:buNone/>
            </a:pPr>
            <a:r>
              <a:rPr lang="pt-BR" sz="2400" i="1" dirty="0"/>
              <a:t>Cada grupo terá uma bolsa pós doutorado</a:t>
            </a:r>
            <a:endParaRPr lang="pt-BR" sz="2400" u="sng" dirty="0"/>
          </a:p>
          <a:p>
            <a:pPr marL="0" indent="0">
              <a:buNone/>
            </a:pPr>
            <a:r>
              <a:rPr lang="pt-BR" sz="2400" dirty="0"/>
              <a:t>+</a:t>
            </a:r>
            <a:r>
              <a:rPr lang="pt-BR" sz="2400" i="1" dirty="0"/>
              <a:t> duas bolsas AGR gerenciar o Programa e o Planejamento Estratégico da USP</a:t>
            </a:r>
          </a:p>
          <a:p>
            <a:pPr marL="0" indent="0">
              <a:buNone/>
            </a:pPr>
            <a:r>
              <a:rPr lang="pt-BR" sz="2400" i="1" dirty="0"/>
              <a:t>+ duas bolsas para desenvolver o sistema de busca no banco de teses USP</a:t>
            </a:r>
            <a:endParaRPr lang="pt-BR" sz="2400" dirty="0"/>
          </a:p>
          <a:p>
            <a:pPr marL="0" indent="0">
              <a:buNone/>
            </a:pPr>
            <a:r>
              <a:rPr lang="pt-BR" sz="2400" i="1" u="sng" dirty="0"/>
              <a:t>Edital já foi publicado, consolidando o conjunto de bolsas para o Projeto Eixos Temáticos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0552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487D-907F-5A41-8ACD-C34FCD0A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en-BR" b="1" dirty="0"/>
              <a:t>OBJETIVOS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76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061B4-EABE-ED43-9B3A-D4704332A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4" y="1938517"/>
            <a:ext cx="3113280" cy="2980965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AE768-4818-8E41-8287-56FCF1F7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r>
              <a:rPr lang="pt-BR" sz="1700"/>
              <a:t>Reunir grupos de especialistas em 11 eixos temáticos para criar um conjunto de </a:t>
            </a:r>
            <a:r>
              <a:rPr lang="pt-BR" sz="1700" u="sng"/>
              <a:t>itens de agenda </a:t>
            </a:r>
            <a:r>
              <a:rPr lang="pt-BR" sz="1700"/>
              <a:t>capazes de contribuir para o desenvolvimento de políticas públicas embasadas no conhecimento; </a:t>
            </a:r>
          </a:p>
          <a:p>
            <a:r>
              <a:rPr lang="pt-BR" sz="1700"/>
              <a:t>Criar subsídios para o Reitor, Vice-reitora e Pró-reitores;</a:t>
            </a:r>
          </a:p>
          <a:p>
            <a:r>
              <a:rPr lang="pt-BR" sz="1700"/>
              <a:t>Construir uma ferramenta de interação entre a USP e os setores da política de forma a influenciar tomadas de decisão e legislação produzidas no executivo, no legislativo, no judiciário, nos setores empresariais em todos os níveis do Brasil, da cidade ao Governo Federal.</a:t>
            </a:r>
          </a:p>
          <a:p>
            <a:r>
              <a:rPr lang="pt-BR" sz="1700"/>
              <a:t>Subsidiar a mídia, pautando debates e entrevistas de forma a salientar a importância da inclusão, a inovação e a sustentabilidade;</a:t>
            </a:r>
          </a:p>
          <a:p>
            <a:pPr marL="0" indent="0">
              <a:buNone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287833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292579-E71D-6EAA-C10C-B25BAD623294}"/>
              </a:ext>
            </a:extLst>
          </p:cNvPr>
          <p:cNvSpPr/>
          <p:nvPr/>
        </p:nvSpPr>
        <p:spPr>
          <a:xfrm>
            <a:off x="5493814" y="1896446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>
                <a:solidFill>
                  <a:schemeClr val="tx1"/>
                </a:solidFill>
              </a:rPr>
              <a:t>TRL 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1DDC708-5E0A-D0F8-8090-EEA5BE4836C9}"/>
              </a:ext>
            </a:extLst>
          </p:cNvPr>
          <p:cNvSpPr/>
          <p:nvPr/>
        </p:nvSpPr>
        <p:spPr>
          <a:xfrm>
            <a:off x="5493818" y="2404952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>
                <a:solidFill>
                  <a:schemeClr val="tx1"/>
                </a:solidFill>
              </a:rPr>
              <a:t>TRL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7BF390D-283C-A291-006E-DA2537B40A8A}"/>
              </a:ext>
            </a:extLst>
          </p:cNvPr>
          <p:cNvSpPr/>
          <p:nvPr/>
        </p:nvSpPr>
        <p:spPr>
          <a:xfrm>
            <a:off x="5493817" y="2919959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>
                <a:solidFill>
                  <a:schemeClr val="tx1"/>
                </a:solidFill>
              </a:rPr>
              <a:t>TRLP 3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2F910C-55FF-4D0B-7E3A-591748F955A6}"/>
              </a:ext>
            </a:extLst>
          </p:cNvPr>
          <p:cNvSpPr/>
          <p:nvPr/>
        </p:nvSpPr>
        <p:spPr>
          <a:xfrm>
            <a:off x="5493817" y="3428788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>
                <a:solidFill>
                  <a:schemeClr val="tx1"/>
                </a:solidFill>
              </a:rPr>
              <a:t>TRL 4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478E68-E3F3-A9E7-E93A-9722BBC74F81}"/>
              </a:ext>
            </a:extLst>
          </p:cNvPr>
          <p:cNvSpPr/>
          <p:nvPr/>
        </p:nvSpPr>
        <p:spPr>
          <a:xfrm>
            <a:off x="5493817" y="3922107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>
                <a:solidFill>
                  <a:schemeClr val="tx1"/>
                </a:solidFill>
              </a:rPr>
              <a:t>TRL 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89B1A6-E4E0-BE79-F898-0B6490A7F3B1}"/>
              </a:ext>
            </a:extLst>
          </p:cNvPr>
          <p:cNvSpPr/>
          <p:nvPr/>
        </p:nvSpPr>
        <p:spPr>
          <a:xfrm>
            <a:off x="5493816" y="4447636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>
                <a:solidFill>
                  <a:schemeClr val="tx1"/>
                </a:solidFill>
              </a:rPr>
              <a:t>TRL 6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D12BE65-A2A5-18AB-3FA3-374B51B5F3DE}"/>
              </a:ext>
            </a:extLst>
          </p:cNvPr>
          <p:cNvSpPr/>
          <p:nvPr/>
        </p:nvSpPr>
        <p:spPr>
          <a:xfrm>
            <a:off x="5493816" y="4951260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>
                <a:solidFill>
                  <a:schemeClr val="tx1"/>
                </a:solidFill>
              </a:rPr>
              <a:t>TRL 7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F6A0CF4-DC2F-492E-98BE-C5C3733CF57B}"/>
              </a:ext>
            </a:extLst>
          </p:cNvPr>
          <p:cNvSpPr/>
          <p:nvPr/>
        </p:nvSpPr>
        <p:spPr>
          <a:xfrm>
            <a:off x="5493816" y="5467191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>
                <a:solidFill>
                  <a:schemeClr val="tx1"/>
                </a:solidFill>
              </a:rPr>
              <a:t>TRL 8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2BD37F63-91D7-AA89-D9F8-0AD3C2C01797}"/>
              </a:ext>
            </a:extLst>
          </p:cNvPr>
          <p:cNvSpPr/>
          <p:nvPr/>
        </p:nvSpPr>
        <p:spPr>
          <a:xfrm rot="5400000">
            <a:off x="5978861" y="3050159"/>
            <a:ext cx="1517155" cy="270116"/>
          </a:xfrm>
          <a:prstGeom prst="homePlat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1100" dirty="0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30B5C9F5-980B-60AF-720C-759E4133DA3B}"/>
              </a:ext>
            </a:extLst>
          </p:cNvPr>
          <p:cNvSpPr/>
          <p:nvPr/>
        </p:nvSpPr>
        <p:spPr>
          <a:xfrm rot="5400000">
            <a:off x="6668418" y="5207475"/>
            <a:ext cx="1815534" cy="262944"/>
          </a:xfrm>
          <a:prstGeom prst="homePlat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11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CC14A1F-D12F-C83C-8A0F-478CDC91CEEC}"/>
              </a:ext>
            </a:extLst>
          </p:cNvPr>
          <p:cNvSpPr/>
          <p:nvPr/>
        </p:nvSpPr>
        <p:spPr>
          <a:xfrm>
            <a:off x="5493815" y="5994575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>
                <a:solidFill>
                  <a:schemeClr val="tx1"/>
                </a:solidFill>
              </a:rPr>
              <a:t>TRL 9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498438E5-0BF6-94AC-A97F-96239257FA35}"/>
              </a:ext>
            </a:extLst>
          </p:cNvPr>
          <p:cNvSpPr/>
          <p:nvPr/>
        </p:nvSpPr>
        <p:spPr>
          <a:xfrm rot="5400000">
            <a:off x="7375981" y="5793611"/>
            <a:ext cx="954109" cy="290756"/>
          </a:xfrm>
          <a:prstGeom prst="homePlat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F73F6-4015-5B0B-CEC4-7F658C563883}"/>
              </a:ext>
            </a:extLst>
          </p:cNvPr>
          <p:cNvSpPr txBox="1"/>
          <p:nvPr/>
        </p:nvSpPr>
        <p:spPr>
          <a:xfrm>
            <a:off x="6602379" y="1964964"/>
            <a:ext cx="1316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400" dirty="0"/>
              <a:t>Pesquisa básica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665034-AE9D-F91D-D360-475586E2ACBC}"/>
              </a:ext>
            </a:extLst>
          </p:cNvPr>
          <p:cNvSpPr txBox="1"/>
          <p:nvPr/>
        </p:nvSpPr>
        <p:spPr>
          <a:xfrm>
            <a:off x="2182376" y="2026520"/>
            <a:ext cx="3297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1200" dirty="0"/>
              <a:t>Princípios básicos são observados e publicados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C5FAD34-BC5B-6397-6ACC-68354D9F02DE}"/>
              </a:ext>
            </a:extLst>
          </p:cNvPr>
          <p:cNvSpPr txBox="1">
            <a:spLocks/>
          </p:cNvSpPr>
          <p:nvPr/>
        </p:nvSpPr>
        <p:spPr>
          <a:xfrm>
            <a:off x="1981200" y="-532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dirty="0"/>
              <a:t>Nível de Maturidade da Tecnologia (TRL)</a:t>
            </a:r>
            <a:br>
              <a:rPr lang="en-BR" dirty="0"/>
            </a:br>
            <a:r>
              <a:rPr lang="en-BR" sz="3100" dirty="0"/>
              <a:t>(</a:t>
            </a:r>
            <a:r>
              <a:rPr lang="en-BR" sz="3100" b="1" i="1" dirty="0"/>
              <a:t>Technology Readiness Level</a:t>
            </a:r>
            <a:r>
              <a:rPr lang="en-BR" sz="3100" i="1" dirty="0"/>
              <a:t>)</a:t>
            </a:r>
            <a:endParaRPr lang="en-BR" sz="3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871EC0-DC12-0C51-2E84-634A10D2B52D}"/>
              </a:ext>
            </a:extLst>
          </p:cNvPr>
          <p:cNvSpPr txBox="1"/>
          <p:nvPr/>
        </p:nvSpPr>
        <p:spPr>
          <a:xfrm>
            <a:off x="2182376" y="2536415"/>
            <a:ext cx="3297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1200" dirty="0"/>
              <a:t>Possibilidades de aplicação são formuladas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E1235-D5C4-A891-9ADC-2C28CA5A90E1}"/>
              </a:ext>
            </a:extLst>
          </p:cNvPr>
          <p:cNvSpPr txBox="1"/>
          <p:nvPr/>
        </p:nvSpPr>
        <p:spPr>
          <a:xfrm>
            <a:off x="2196413" y="3072988"/>
            <a:ext cx="3297397" cy="275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1200" dirty="0"/>
              <a:t>Provas de conceito das aplicações do princípio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9E12C-4216-1867-61F9-3821D4A180A0}"/>
              </a:ext>
            </a:extLst>
          </p:cNvPr>
          <p:cNvSpPr txBox="1"/>
          <p:nvPr/>
        </p:nvSpPr>
        <p:spPr>
          <a:xfrm>
            <a:off x="2182375" y="3559279"/>
            <a:ext cx="3297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1200" dirty="0"/>
              <a:t>A tecnologia é validada no laboratório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2BDFA3-0A19-A5D9-7AAF-CB6DF177F139}"/>
              </a:ext>
            </a:extLst>
          </p:cNvPr>
          <p:cNvSpPr txBox="1"/>
          <p:nvPr/>
        </p:nvSpPr>
        <p:spPr>
          <a:xfrm>
            <a:off x="2158383" y="4068658"/>
            <a:ext cx="3297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1200" dirty="0"/>
              <a:t>Tecnologia validada em maior escala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9E7D55-9478-098E-9B7E-7CAEAACDF119}"/>
              </a:ext>
            </a:extLst>
          </p:cNvPr>
          <p:cNvSpPr txBox="1"/>
          <p:nvPr/>
        </p:nvSpPr>
        <p:spPr>
          <a:xfrm>
            <a:off x="2182375" y="4632195"/>
            <a:ext cx="3297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1200" dirty="0"/>
              <a:t>Tecnologia demostrada em ambiente industrial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DF0C2C-E517-D4D6-7FAB-FDB947233EDF}"/>
              </a:ext>
            </a:extLst>
          </p:cNvPr>
          <p:cNvSpPr txBox="1"/>
          <p:nvPr/>
        </p:nvSpPr>
        <p:spPr>
          <a:xfrm>
            <a:off x="2196413" y="5091671"/>
            <a:ext cx="3297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1200" dirty="0"/>
              <a:t>Protótipo colocado para funcionar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570BC5-F80C-E162-5383-B94A79F25CD5}"/>
              </a:ext>
            </a:extLst>
          </p:cNvPr>
          <p:cNvSpPr txBox="1"/>
          <p:nvPr/>
        </p:nvSpPr>
        <p:spPr>
          <a:xfrm>
            <a:off x="2182375" y="5563763"/>
            <a:ext cx="3297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1200" dirty="0"/>
              <a:t>Funcionamento do sistema em larga escala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180E79-A0B1-2807-D93E-C1611B442262}"/>
              </a:ext>
            </a:extLst>
          </p:cNvPr>
          <p:cNvSpPr txBox="1"/>
          <p:nvPr/>
        </p:nvSpPr>
        <p:spPr>
          <a:xfrm>
            <a:off x="2196413" y="6123603"/>
            <a:ext cx="3297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R" sz="1200" dirty="0"/>
              <a:t>Nova tecnologia é colocada à prova</a:t>
            </a: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752F58FA-9A4D-E058-4022-78F23F5990DF}"/>
              </a:ext>
            </a:extLst>
          </p:cNvPr>
          <p:cNvSpPr/>
          <p:nvPr/>
        </p:nvSpPr>
        <p:spPr>
          <a:xfrm rot="5400000">
            <a:off x="6255873" y="3264100"/>
            <a:ext cx="1517158" cy="283912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1100" dirty="0"/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A111A240-6909-C431-FA8A-DDF568A7E822}"/>
              </a:ext>
            </a:extLst>
          </p:cNvPr>
          <p:cNvSpPr/>
          <p:nvPr/>
        </p:nvSpPr>
        <p:spPr>
          <a:xfrm rot="5400000">
            <a:off x="6567140" y="4511376"/>
            <a:ext cx="1466843" cy="288306"/>
          </a:xfrm>
          <a:prstGeom prst="homePlat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1100" dirty="0"/>
          </a:p>
        </p:txBody>
      </p:sp>
      <p:sp>
        <p:nvSpPr>
          <p:cNvPr id="41" name="Pentagon 40">
            <a:extLst>
              <a:ext uri="{FF2B5EF4-FFF2-40B4-BE49-F238E27FC236}">
                <a16:creationId xmlns:a16="http://schemas.microsoft.com/office/drawing/2014/main" id="{838ACD90-B287-EA6D-F8CB-2A065FA9D571}"/>
              </a:ext>
            </a:extLst>
          </p:cNvPr>
          <p:cNvSpPr/>
          <p:nvPr/>
        </p:nvSpPr>
        <p:spPr>
          <a:xfrm rot="5400000">
            <a:off x="5822780" y="2392135"/>
            <a:ext cx="1261492" cy="270115"/>
          </a:xfrm>
          <a:prstGeom prst="homePlat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11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AB8EB7-5D1F-56CC-EBFE-A7E801D7ECD7}"/>
              </a:ext>
            </a:extLst>
          </p:cNvPr>
          <p:cNvSpPr txBox="1"/>
          <p:nvPr/>
        </p:nvSpPr>
        <p:spPr>
          <a:xfrm>
            <a:off x="6826742" y="2390015"/>
            <a:ext cx="176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400" dirty="0"/>
              <a:t>Prova de factibilidade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EA9F9B-D864-8DCF-B754-53D5F9597CA5}"/>
              </a:ext>
            </a:extLst>
          </p:cNvPr>
          <p:cNvSpPr txBox="1"/>
          <p:nvPr/>
        </p:nvSpPr>
        <p:spPr>
          <a:xfrm>
            <a:off x="7156407" y="3098279"/>
            <a:ext cx="157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1400" dirty="0"/>
              <a:t>Desenvolvimento tecnológico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43232F-30C0-E668-0CDC-B0BFBD1CDA51}"/>
              </a:ext>
            </a:extLst>
          </p:cNvPr>
          <p:cNvSpPr txBox="1"/>
          <p:nvPr/>
        </p:nvSpPr>
        <p:spPr>
          <a:xfrm>
            <a:off x="7426525" y="4068658"/>
            <a:ext cx="2123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400" dirty="0"/>
              <a:t>Demonstração tecnológica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AC8F19-5286-4F0E-DC26-05D8066E960D}"/>
              </a:ext>
            </a:extLst>
          </p:cNvPr>
          <p:cNvSpPr txBox="1"/>
          <p:nvPr/>
        </p:nvSpPr>
        <p:spPr>
          <a:xfrm>
            <a:off x="7526869" y="4705138"/>
            <a:ext cx="212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1400" dirty="0"/>
              <a:t>Desenvolvimento do sistema tecnológico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E9FC83-51E4-BABA-B693-29341F93C67D}"/>
              </a:ext>
            </a:extLst>
          </p:cNvPr>
          <p:cNvSpPr txBox="1"/>
          <p:nvPr/>
        </p:nvSpPr>
        <p:spPr>
          <a:xfrm>
            <a:off x="7974793" y="5773276"/>
            <a:ext cx="1912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400" dirty="0"/>
              <a:t>Operação da tecnologia</a:t>
            </a:r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04164B7A-DD75-9939-5E49-2EC6F719F8AF}"/>
              </a:ext>
            </a:extLst>
          </p:cNvPr>
          <p:cNvSpPr/>
          <p:nvPr/>
        </p:nvSpPr>
        <p:spPr>
          <a:xfrm rot="16200000">
            <a:off x="6007344" y="-2015308"/>
            <a:ext cx="434138" cy="7374317"/>
          </a:xfrm>
          <a:prstGeom prst="leftBrace">
            <a:avLst>
              <a:gd name="adj1" fmla="val 8333"/>
              <a:gd name="adj2" fmla="val 45308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C58C52-0F52-AB3B-321A-43CAA95B9B85}"/>
              </a:ext>
            </a:extLst>
          </p:cNvPr>
          <p:cNvSpPr txBox="1"/>
          <p:nvPr/>
        </p:nvSpPr>
        <p:spPr>
          <a:xfrm>
            <a:off x="3043883" y="1305625"/>
            <a:ext cx="188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/>
              <a:t>Significado do TRL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30FE58-5D84-0DBF-C321-F5D912BB1187}"/>
              </a:ext>
            </a:extLst>
          </p:cNvPr>
          <p:cNvSpPr txBox="1"/>
          <p:nvPr/>
        </p:nvSpPr>
        <p:spPr>
          <a:xfrm>
            <a:off x="6737438" y="1311655"/>
            <a:ext cx="264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/>
              <a:t>Fases do desenvolvimento</a:t>
            </a:r>
          </a:p>
        </p:txBody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6C313C62-D29F-9063-5E2B-791C9B44583B}"/>
              </a:ext>
            </a:extLst>
          </p:cNvPr>
          <p:cNvSpPr/>
          <p:nvPr/>
        </p:nvSpPr>
        <p:spPr>
          <a:xfrm rot="16200000" flipH="1">
            <a:off x="5965675" y="-2387782"/>
            <a:ext cx="517473" cy="7374317"/>
          </a:xfrm>
          <a:prstGeom prst="leftBrace">
            <a:avLst>
              <a:gd name="adj1" fmla="val 8333"/>
              <a:gd name="adj2" fmla="val 45308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0670A3E-40AF-E52E-F50E-F3773CF36F04}"/>
              </a:ext>
            </a:extLst>
          </p:cNvPr>
          <p:cNvSpPr txBox="1"/>
          <p:nvPr/>
        </p:nvSpPr>
        <p:spPr>
          <a:xfrm>
            <a:off x="1466812" y="6596450"/>
            <a:ext cx="7121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/>
              <a:t>Ver artigo no Jornal da USP: Marcos </a:t>
            </a:r>
            <a:r>
              <a:rPr lang="pt-BR" sz="1400" i="1" dirty="0" err="1"/>
              <a:t>Buckeridge</a:t>
            </a:r>
            <a:r>
              <a:rPr lang="pt-BR" sz="1400" i="1" dirty="0"/>
              <a:t>, 2022 Como falhar menos nas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165886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292579-E71D-6EAA-C10C-B25BAD623294}"/>
              </a:ext>
            </a:extLst>
          </p:cNvPr>
          <p:cNvSpPr/>
          <p:nvPr/>
        </p:nvSpPr>
        <p:spPr>
          <a:xfrm>
            <a:off x="2404251" y="3405352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/>
              <a:t>MPP 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1DDC708-5E0A-D0F8-8090-EEA5BE4836C9}"/>
              </a:ext>
            </a:extLst>
          </p:cNvPr>
          <p:cNvSpPr/>
          <p:nvPr/>
        </p:nvSpPr>
        <p:spPr>
          <a:xfrm>
            <a:off x="3196461" y="3405352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/>
              <a:t>MPP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7BF390D-283C-A291-006E-DA2537B40A8A}"/>
              </a:ext>
            </a:extLst>
          </p:cNvPr>
          <p:cNvSpPr/>
          <p:nvPr/>
        </p:nvSpPr>
        <p:spPr>
          <a:xfrm>
            <a:off x="3992629" y="3405352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/>
              <a:t>MPP 3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2F910C-55FF-4D0B-7E3A-591748F955A6}"/>
              </a:ext>
            </a:extLst>
          </p:cNvPr>
          <p:cNvSpPr/>
          <p:nvPr/>
        </p:nvSpPr>
        <p:spPr>
          <a:xfrm>
            <a:off x="4788797" y="3405352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/>
              <a:t>MPP 4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478E68-E3F3-A9E7-E93A-9722BBC74F81}"/>
              </a:ext>
            </a:extLst>
          </p:cNvPr>
          <p:cNvSpPr/>
          <p:nvPr/>
        </p:nvSpPr>
        <p:spPr>
          <a:xfrm>
            <a:off x="5584965" y="3405352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/>
              <a:t>MPP 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89B1A6-E4E0-BE79-F898-0B6490A7F3B1}"/>
              </a:ext>
            </a:extLst>
          </p:cNvPr>
          <p:cNvSpPr/>
          <p:nvPr/>
        </p:nvSpPr>
        <p:spPr>
          <a:xfrm>
            <a:off x="6353471" y="3405352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/>
              <a:t>MPP 6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D12BE65-A2A5-18AB-3FA3-374B51B5F3DE}"/>
              </a:ext>
            </a:extLst>
          </p:cNvPr>
          <p:cNvSpPr/>
          <p:nvPr/>
        </p:nvSpPr>
        <p:spPr>
          <a:xfrm>
            <a:off x="7141746" y="3405352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/>
              <a:t>MPP 7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F6A0CF4-DC2F-492E-98BE-C5C3733CF57B}"/>
              </a:ext>
            </a:extLst>
          </p:cNvPr>
          <p:cNvSpPr/>
          <p:nvPr/>
        </p:nvSpPr>
        <p:spPr>
          <a:xfrm>
            <a:off x="7930021" y="3405352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/>
              <a:t>MPP 8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2BD37F63-91D7-AA89-D9F8-0AD3C2C01797}"/>
              </a:ext>
            </a:extLst>
          </p:cNvPr>
          <p:cNvSpPr/>
          <p:nvPr/>
        </p:nvSpPr>
        <p:spPr>
          <a:xfrm>
            <a:off x="2404251" y="3048001"/>
            <a:ext cx="2504080" cy="283779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100" dirty="0"/>
              <a:t>Produção do conhecimento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30B5C9F5-980B-60AF-720C-759E4133DA3B}"/>
              </a:ext>
            </a:extLst>
          </p:cNvPr>
          <p:cNvSpPr/>
          <p:nvPr/>
        </p:nvSpPr>
        <p:spPr>
          <a:xfrm>
            <a:off x="4978366" y="3048001"/>
            <a:ext cx="2504080" cy="283779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100" dirty="0"/>
              <a:t>Desenvolvimento da Política Pública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CC14A1F-D12F-C83C-8A0F-478CDC91CEEC}"/>
              </a:ext>
            </a:extLst>
          </p:cNvPr>
          <p:cNvSpPr/>
          <p:nvPr/>
        </p:nvSpPr>
        <p:spPr>
          <a:xfrm>
            <a:off x="8718296" y="3405351"/>
            <a:ext cx="788275" cy="5150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600" dirty="0"/>
              <a:t>MPP 9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498438E5-0BF6-94AC-A97F-96239257FA35}"/>
              </a:ext>
            </a:extLst>
          </p:cNvPr>
          <p:cNvSpPr/>
          <p:nvPr/>
        </p:nvSpPr>
        <p:spPr>
          <a:xfrm>
            <a:off x="7552481" y="3048000"/>
            <a:ext cx="1875298" cy="283779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100" dirty="0"/>
              <a:t>Aplicação da Política pública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66A9E6A8-C62E-62B1-E9DC-D915781E7F0B}"/>
              </a:ext>
            </a:extLst>
          </p:cNvPr>
          <p:cNvSpPr/>
          <p:nvPr/>
        </p:nvSpPr>
        <p:spPr>
          <a:xfrm rot="16200000">
            <a:off x="3478728" y="2947445"/>
            <a:ext cx="224163" cy="23801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27B0DEE1-FBA3-7CE1-53E5-0BBE247658E6}"/>
              </a:ext>
            </a:extLst>
          </p:cNvPr>
          <p:cNvSpPr/>
          <p:nvPr/>
        </p:nvSpPr>
        <p:spPr>
          <a:xfrm rot="16200000">
            <a:off x="5892614" y="2942869"/>
            <a:ext cx="556258" cy="2763476"/>
          </a:xfrm>
          <a:prstGeom prst="leftBrace">
            <a:avLst>
              <a:gd name="adj1" fmla="val 8333"/>
              <a:gd name="adj2" fmla="val 488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B40816A7-FE14-CFBF-CA08-0AADCCD629CB}"/>
              </a:ext>
            </a:extLst>
          </p:cNvPr>
          <p:cNvSpPr/>
          <p:nvPr/>
        </p:nvSpPr>
        <p:spPr>
          <a:xfrm rot="16200000">
            <a:off x="8042198" y="3570083"/>
            <a:ext cx="987977" cy="1940768"/>
          </a:xfrm>
          <a:prstGeom prst="leftBrace">
            <a:avLst>
              <a:gd name="adj1" fmla="val 8333"/>
              <a:gd name="adj2" fmla="val 488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F73F6-4015-5B0B-CEC4-7F658C563883}"/>
              </a:ext>
            </a:extLst>
          </p:cNvPr>
          <p:cNvSpPr txBox="1"/>
          <p:nvPr/>
        </p:nvSpPr>
        <p:spPr>
          <a:xfrm>
            <a:off x="2306338" y="4316807"/>
            <a:ext cx="26999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400" dirty="0"/>
              <a:t>Pesquisa básica</a:t>
            </a:r>
          </a:p>
          <a:p>
            <a:pPr algn="ctr"/>
            <a:r>
              <a:rPr lang="en-BR" sz="1400" dirty="0"/>
              <a:t>Pesquisa Orientada por Problemas</a:t>
            </a:r>
          </a:p>
          <a:p>
            <a:pPr algn="ctr"/>
            <a:r>
              <a:rPr lang="en-BR" sz="1400" dirty="0"/>
              <a:t>Pesquisa Portadora de Futuro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1D51C4-6EFE-6445-9145-FA4666819C40}"/>
              </a:ext>
            </a:extLst>
          </p:cNvPr>
          <p:cNvSpPr txBox="1"/>
          <p:nvPr/>
        </p:nvSpPr>
        <p:spPr>
          <a:xfrm>
            <a:off x="5114428" y="4649625"/>
            <a:ext cx="2112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400" dirty="0"/>
              <a:t>Obtenção de indicadores</a:t>
            </a:r>
          </a:p>
          <a:p>
            <a:pPr algn="ctr"/>
            <a:r>
              <a:rPr lang="en-BR" sz="1400" dirty="0"/>
              <a:t>Averiguação de aspirações</a:t>
            </a:r>
          </a:p>
          <a:p>
            <a:pPr algn="ctr"/>
            <a:r>
              <a:rPr lang="en-BR" sz="1400" dirty="0"/>
              <a:t>Planejamento</a:t>
            </a:r>
          </a:p>
          <a:p>
            <a:pPr algn="ctr"/>
            <a:r>
              <a:rPr lang="en-BR" sz="1400" dirty="0"/>
              <a:t>Avaliações de escala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53F3A5-50CF-5885-A684-6F30F1595D8D}"/>
              </a:ext>
            </a:extLst>
          </p:cNvPr>
          <p:cNvSpPr txBox="1"/>
          <p:nvPr/>
        </p:nvSpPr>
        <p:spPr>
          <a:xfrm>
            <a:off x="7700686" y="5055472"/>
            <a:ext cx="15788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400" dirty="0"/>
              <a:t>Testes de aplicação</a:t>
            </a:r>
          </a:p>
          <a:p>
            <a:pPr algn="ctr"/>
            <a:r>
              <a:rPr lang="en-BR" sz="1400" dirty="0"/>
              <a:t>Lançamento</a:t>
            </a:r>
          </a:p>
          <a:p>
            <a:pPr algn="ctr"/>
            <a:r>
              <a:rPr lang="en-BR" sz="1400" dirty="0"/>
              <a:t>Avaliação</a:t>
            </a:r>
          </a:p>
          <a:p>
            <a:pPr algn="ctr"/>
            <a:r>
              <a:rPr lang="en-BR" sz="1400" dirty="0"/>
              <a:t>Manutenção</a:t>
            </a:r>
          </a:p>
          <a:p>
            <a:pPr algn="ctr"/>
            <a:endParaRPr lang="en-BR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431E8A-1F8A-F2F6-02E7-74C3E86C8808}"/>
              </a:ext>
            </a:extLst>
          </p:cNvPr>
          <p:cNvSpPr txBox="1"/>
          <p:nvPr/>
        </p:nvSpPr>
        <p:spPr>
          <a:xfrm>
            <a:off x="2407519" y="2746960"/>
            <a:ext cx="3355004" cy="24622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000" dirty="0"/>
              <a:t>Universidades e Institutos de Pesquisa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665034-AE9D-F91D-D360-475586E2ACBC}"/>
              </a:ext>
            </a:extLst>
          </p:cNvPr>
          <p:cNvSpPr txBox="1"/>
          <p:nvPr/>
        </p:nvSpPr>
        <p:spPr>
          <a:xfrm>
            <a:off x="4595040" y="2507467"/>
            <a:ext cx="3213721" cy="24622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000" dirty="0"/>
              <a:t>Órgãos de governo, Política, Sociedade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BEA597-0DB1-F7C5-209A-CDFEAFF65A3B}"/>
              </a:ext>
            </a:extLst>
          </p:cNvPr>
          <p:cNvSpPr txBox="1"/>
          <p:nvPr/>
        </p:nvSpPr>
        <p:spPr>
          <a:xfrm>
            <a:off x="6632028" y="2311223"/>
            <a:ext cx="2795751" cy="24622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000" dirty="0"/>
              <a:t>Gestão Pública, Empresas, Sociedade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45A228-7A7A-EE6D-3F46-0EF3B039DC17}"/>
              </a:ext>
            </a:extLst>
          </p:cNvPr>
          <p:cNvSpPr txBox="1"/>
          <p:nvPr/>
        </p:nvSpPr>
        <p:spPr>
          <a:xfrm>
            <a:off x="2730922" y="6460704"/>
            <a:ext cx="722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dirty="0"/>
              <a:t>Maturidade da Política Pública (MPP) = Technology Readiness Level (TRL)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C5FAD34-BC5B-6397-6ACC-68354D9F02DE}"/>
              </a:ext>
            </a:extLst>
          </p:cNvPr>
          <p:cNvSpPr txBox="1">
            <a:spLocks/>
          </p:cNvSpPr>
          <p:nvPr/>
        </p:nvSpPr>
        <p:spPr>
          <a:xfrm>
            <a:off x="1864301" y="443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dirty="0"/>
              <a:t>Maturidade da Política Pública (MPP)</a:t>
            </a:r>
            <a:br>
              <a:rPr lang="en-BR" dirty="0"/>
            </a:br>
            <a:r>
              <a:rPr lang="en-BR" sz="3100" dirty="0"/>
              <a:t>(</a:t>
            </a:r>
            <a:r>
              <a:rPr lang="en-BR" sz="3100" b="1" i="1" dirty="0"/>
              <a:t>Maturity of the Public Policy</a:t>
            </a:r>
            <a:r>
              <a:rPr lang="en-BR" sz="3100" i="1" dirty="0"/>
              <a:t>)</a:t>
            </a:r>
            <a:endParaRPr lang="en-BR" sz="3100" dirty="0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EA8E33A3-6EC1-30D1-9FE1-73B8B321FA29}"/>
              </a:ext>
            </a:extLst>
          </p:cNvPr>
          <p:cNvSpPr/>
          <p:nvPr/>
        </p:nvSpPr>
        <p:spPr>
          <a:xfrm rot="5400000">
            <a:off x="5071427" y="1816372"/>
            <a:ext cx="218789" cy="1163404"/>
          </a:xfrm>
          <a:prstGeom prst="leftBrac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C4486F55-0612-8F2D-ADD1-10939BD19556}"/>
              </a:ext>
            </a:extLst>
          </p:cNvPr>
          <p:cNvSpPr/>
          <p:nvPr/>
        </p:nvSpPr>
        <p:spPr>
          <a:xfrm rot="5400000">
            <a:off x="7117664" y="1611680"/>
            <a:ext cx="218789" cy="1163404"/>
          </a:xfrm>
          <a:prstGeom prst="leftBrac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18D6ED-B78E-D2FE-8EDB-0574511AA5F3}"/>
              </a:ext>
            </a:extLst>
          </p:cNvPr>
          <p:cNvSpPr txBox="1"/>
          <p:nvPr/>
        </p:nvSpPr>
        <p:spPr>
          <a:xfrm>
            <a:off x="4504994" y="1999659"/>
            <a:ext cx="133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c</a:t>
            </a:r>
            <a:r>
              <a:rPr lang="en-BR" sz="1100" i="1" dirty="0"/>
              <a:t>olaboração intensa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79ADCA-6DA0-3D6E-1802-CCB2086B554A}"/>
              </a:ext>
            </a:extLst>
          </p:cNvPr>
          <p:cNvSpPr txBox="1"/>
          <p:nvPr/>
        </p:nvSpPr>
        <p:spPr>
          <a:xfrm>
            <a:off x="6551231" y="1834563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C</a:t>
            </a:r>
            <a:r>
              <a:rPr lang="en-BR" sz="1100" i="1" dirty="0"/>
              <a:t>olaboração intensa</a:t>
            </a:r>
          </a:p>
        </p:txBody>
      </p:sp>
    </p:spTree>
    <p:extLst>
      <p:ext uri="{BB962C8B-B14F-4D97-AF65-F5344CB8AC3E}">
        <p14:creationId xmlns:p14="http://schemas.microsoft.com/office/powerpoint/2010/main" val="196735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D75D4D9B-53F4-4846-933C-3FC85AF62E2B}"/>
              </a:ext>
            </a:extLst>
          </p:cNvPr>
          <p:cNvGrpSpPr/>
          <p:nvPr/>
        </p:nvGrpSpPr>
        <p:grpSpPr>
          <a:xfrm>
            <a:off x="4851372" y="2532241"/>
            <a:ext cx="1273716" cy="1655552"/>
            <a:chOff x="8618730" y="896298"/>
            <a:chExt cx="397429" cy="431759"/>
          </a:xfrm>
        </p:grpSpPr>
        <p:pic>
          <p:nvPicPr>
            <p:cNvPr id="64" name="Graphic 63" descr="Group of people">
              <a:extLst>
                <a:ext uri="{FF2B5EF4-FFF2-40B4-BE49-F238E27FC236}">
                  <a16:creationId xmlns:a16="http://schemas.microsoft.com/office/drawing/2014/main" id="{18D057E3-C2AA-D84E-9D6E-06B5C4AF4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18730" y="896298"/>
              <a:ext cx="397429" cy="397429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6EF22AE-655A-DC4F-8A1E-E05C0C04FD20}"/>
                </a:ext>
              </a:extLst>
            </p:cNvPr>
            <p:cNvSpPr txBox="1"/>
            <p:nvPr/>
          </p:nvSpPr>
          <p:spPr>
            <a:xfrm>
              <a:off x="8722247" y="1271870"/>
              <a:ext cx="206672" cy="56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800" dirty="0"/>
                <a:t>SOCIEDADE</a:t>
              </a:r>
            </a:p>
          </p:txBody>
        </p:sp>
      </p:grpSp>
      <p:pic>
        <p:nvPicPr>
          <p:cNvPr id="14" name="Graphic 13" descr="Arrow Straight">
            <a:extLst>
              <a:ext uri="{FF2B5EF4-FFF2-40B4-BE49-F238E27FC236}">
                <a16:creationId xmlns:a16="http://schemas.microsoft.com/office/drawing/2014/main" id="{358B5FAB-E6A2-E645-9027-D04D71020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809416">
            <a:off x="6301826" y="2764944"/>
            <a:ext cx="673800" cy="393663"/>
          </a:xfrm>
          <a:prstGeom prst="rect">
            <a:avLst/>
          </a:prstGeom>
        </p:spPr>
      </p:pic>
      <p:pic>
        <p:nvPicPr>
          <p:cNvPr id="15" name="Graphic 14" descr="Arrow Straight">
            <a:extLst>
              <a:ext uri="{FF2B5EF4-FFF2-40B4-BE49-F238E27FC236}">
                <a16:creationId xmlns:a16="http://schemas.microsoft.com/office/drawing/2014/main" id="{EE2F3EEA-74F7-9042-A490-06A160BA8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628368">
            <a:off x="5815661" y="4233673"/>
            <a:ext cx="673800" cy="393663"/>
          </a:xfrm>
          <a:prstGeom prst="rect">
            <a:avLst/>
          </a:prstGeom>
        </p:spPr>
      </p:pic>
      <p:pic>
        <p:nvPicPr>
          <p:cNvPr id="16" name="Graphic 15" descr="Arrow Straight">
            <a:extLst>
              <a:ext uri="{FF2B5EF4-FFF2-40B4-BE49-F238E27FC236}">
                <a16:creationId xmlns:a16="http://schemas.microsoft.com/office/drawing/2014/main" id="{B7061CF6-4D3B-7242-9665-83B4A6D3E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369984">
            <a:off x="5119083" y="4397466"/>
            <a:ext cx="673800" cy="393663"/>
          </a:xfrm>
          <a:prstGeom prst="rect">
            <a:avLst/>
          </a:prstGeom>
        </p:spPr>
      </p:pic>
      <p:pic>
        <p:nvPicPr>
          <p:cNvPr id="17" name="Graphic 16" descr="Arrow Straight">
            <a:extLst>
              <a:ext uri="{FF2B5EF4-FFF2-40B4-BE49-F238E27FC236}">
                <a16:creationId xmlns:a16="http://schemas.microsoft.com/office/drawing/2014/main" id="{3933177A-A7C3-8A44-B33D-8B2791680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723750">
            <a:off x="4445356" y="4267401"/>
            <a:ext cx="673800" cy="393663"/>
          </a:xfrm>
          <a:prstGeom prst="rect">
            <a:avLst/>
          </a:prstGeom>
        </p:spPr>
      </p:pic>
      <p:pic>
        <p:nvPicPr>
          <p:cNvPr id="18" name="Graphic 17" descr="Arrow Straight">
            <a:extLst>
              <a:ext uri="{FF2B5EF4-FFF2-40B4-BE49-F238E27FC236}">
                <a16:creationId xmlns:a16="http://schemas.microsoft.com/office/drawing/2014/main" id="{45F2522D-648E-4946-98FB-5041FCCDB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039496">
            <a:off x="4075802" y="3547798"/>
            <a:ext cx="673800" cy="393663"/>
          </a:xfrm>
          <a:prstGeom prst="rect">
            <a:avLst/>
          </a:prstGeom>
        </p:spPr>
      </p:pic>
      <p:pic>
        <p:nvPicPr>
          <p:cNvPr id="19" name="Graphic 18" descr="Arrow Straight">
            <a:extLst>
              <a:ext uri="{FF2B5EF4-FFF2-40B4-BE49-F238E27FC236}">
                <a16:creationId xmlns:a16="http://schemas.microsoft.com/office/drawing/2014/main" id="{B5D89E2A-3E87-B942-9402-DAC55BD9E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622572">
            <a:off x="3920810" y="2843539"/>
            <a:ext cx="673800" cy="393663"/>
          </a:xfrm>
          <a:prstGeom prst="rect">
            <a:avLst/>
          </a:prstGeom>
        </p:spPr>
      </p:pic>
      <p:pic>
        <p:nvPicPr>
          <p:cNvPr id="20" name="Graphic 19" descr="Arrow Straight">
            <a:extLst>
              <a:ext uri="{FF2B5EF4-FFF2-40B4-BE49-F238E27FC236}">
                <a16:creationId xmlns:a16="http://schemas.microsoft.com/office/drawing/2014/main" id="{536DC2BF-4D5F-3440-8D6C-EB8B2E428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766119">
            <a:off x="4219245" y="2353344"/>
            <a:ext cx="673800" cy="393663"/>
          </a:xfrm>
          <a:prstGeom prst="rect">
            <a:avLst/>
          </a:prstGeom>
        </p:spPr>
      </p:pic>
      <p:pic>
        <p:nvPicPr>
          <p:cNvPr id="24" name="Graphic 23" descr="Arrow Straight">
            <a:extLst>
              <a:ext uri="{FF2B5EF4-FFF2-40B4-BE49-F238E27FC236}">
                <a16:creationId xmlns:a16="http://schemas.microsoft.com/office/drawing/2014/main" id="{1613E0E4-0FD3-8D4C-97F9-EA7009683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228802">
            <a:off x="4616519" y="1958450"/>
            <a:ext cx="673800" cy="393663"/>
          </a:xfrm>
          <a:prstGeom prst="rect">
            <a:avLst/>
          </a:prstGeom>
        </p:spPr>
      </p:pic>
      <p:pic>
        <p:nvPicPr>
          <p:cNvPr id="25" name="Graphic 24" descr="Arrow Straight">
            <a:extLst>
              <a:ext uri="{FF2B5EF4-FFF2-40B4-BE49-F238E27FC236}">
                <a16:creationId xmlns:a16="http://schemas.microsoft.com/office/drawing/2014/main" id="{330E5380-5AF9-0C41-87BF-5944A7D18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444629">
            <a:off x="6084386" y="2078163"/>
            <a:ext cx="673800" cy="393663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CE46680-1BAC-C941-AEA0-4D88482FBD4D}"/>
              </a:ext>
            </a:extLst>
          </p:cNvPr>
          <p:cNvGrpSpPr/>
          <p:nvPr/>
        </p:nvGrpSpPr>
        <p:grpSpPr>
          <a:xfrm>
            <a:off x="3608221" y="1887907"/>
            <a:ext cx="780340" cy="709851"/>
            <a:chOff x="5566373" y="1237830"/>
            <a:chExt cx="738539" cy="720609"/>
          </a:xfrm>
        </p:grpSpPr>
        <p:pic>
          <p:nvPicPr>
            <p:cNvPr id="8" name="Graphic 7" descr="Stethoscope">
              <a:extLst>
                <a:ext uri="{FF2B5EF4-FFF2-40B4-BE49-F238E27FC236}">
                  <a16:creationId xmlns:a16="http://schemas.microsoft.com/office/drawing/2014/main" id="{5ACF93DE-FC0D-C94F-AD8A-544BA5C8A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19123" y="1237830"/>
              <a:ext cx="464135" cy="46413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AB6A9A-496C-9547-B599-E2E57D7B3BA0}"/>
                </a:ext>
              </a:extLst>
            </p:cNvPr>
            <p:cNvSpPr txBox="1"/>
            <p:nvPr/>
          </p:nvSpPr>
          <p:spPr>
            <a:xfrm>
              <a:off x="5566373" y="1677242"/>
              <a:ext cx="738539" cy="28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R" sz="1200" dirty="0"/>
                <a:t>Saúde </a:t>
              </a:r>
            </a:p>
          </p:txBody>
        </p:sp>
      </p:grpSp>
      <p:pic>
        <p:nvPicPr>
          <p:cNvPr id="42" name="Graphic 41" descr="Arrow Straight">
            <a:extLst>
              <a:ext uri="{FF2B5EF4-FFF2-40B4-BE49-F238E27FC236}">
                <a16:creationId xmlns:a16="http://schemas.microsoft.com/office/drawing/2014/main" id="{11C4ED84-C935-9146-9F4B-171E35029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439881">
            <a:off x="5499908" y="1916502"/>
            <a:ext cx="673800" cy="393663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EF2F2A48-DF90-9F40-86AE-B61972D257DB}"/>
              </a:ext>
            </a:extLst>
          </p:cNvPr>
          <p:cNvSpPr/>
          <p:nvPr/>
        </p:nvSpPr>
        <p:spPr>
          <a:xfrm>
            <a:off x="9528419" y="1545234"/>
            <a:ext cx="550408" cy="550408"/>
          </a:xfrm>
          <a:prstGeom prst="ellipse">
            <a:avLst/>
          </a:prstGeom>
          <a:solidFill>
            <a:srgbClr val="7030A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2400" b="1" dirty="0">
              <a:solidFill>
                <a:srgbClr val="7030A0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2F31DF8-9230-664A-8FFC-4C5F734E0626}"/>
              </a:ext>
            </a:extLst>
          </p:cNvPr>
          <p:cNvSpPr/>
          <p:nvPr/>
        </p:nvSpPr>
        <p:spPr>
          <a:xfrm>
            <a:off x="10191109" y="677907"/>
            <a:ext cx="550408" cy="550408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2400" b="1" dirty="0">
              <a:solidFill>
                <a:srgbClr val="FF000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A04AE69-ADCF-6944-B0C0-82F17145BCB7}"/>
              </a:ext>
            </a:extLst>
          </p:cNvPr>
          <p:cNvSpPr/>
          <p:nvPr/>
        </p:nvSpPr>
        <p:spPr>
          <a:xfrm>
            <a:off x="10900049" y="1510535"/>
            <a:ext cx="550408" cy="5504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2400" b="1" dirty="0">
              <a:solidFill>
                <a:schemeClr val="accent6"/>
              </a:solidFill>
            </a:endParaRPr>
          </a:p>
        </p:txBody>
      </p:sp>
      <p:cxnSp>
        <p:nvCxnSpPr>
          <p:cNvPr id="82" name="Curved Connector 81">
            <a:extLst>
              <a:ext uri="{FF2B5EF4-FFF2-40B4-BE49-F238E27FC236}">
                <a16:creationId xmlns:a16="http://schemas.microsoft.com/office/drawing/2014/main" id="{CF6F7D36-B72E-4F47-BC2C-8A6D6C7E4A63}"/>
              </a:ext>
            </a:extLst>
          </p:cNvPr>
          <p:cNvCxnSpPr>
            <a:cxnSpLocks/>
            <a:stCxn id="69" idx="0"/>
            <a:endCxn id="70" idx="2"/>
          </p:cNvCxnSpPr>
          <p:nvPr/>
        </p:nvCxnSpPr>
        <p:spPr>
          <a:xfrm rot="5400000" flipH="1" flipV="1">
            <a:off x="9701305" y="1055430"/>
            <a:ext cx="592123" cy="387486"/>
          </a:xfrm>
          <a:prstGeom prst="curved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>
            <a:extLst>
              <a:ext uri="{FF2B5EF4-FFF2-40B4-BE49-F238E27FC236}">
                <a16:creationId xmlns:a16="http://schemas.microsoft.com/office/drawing/2014/main" id="{0041CA29-F841-8F46-A5C9-99EAB27738D0}"/>
              </a:ext>
            </a:extLst>
          </p:cNvPr>
          <p:cNvCxnSpPr>
            <a:cxnSpLocks/>
            <a:stCxn id="71" idx="0"/>
            <a:endCxn id="70" idx="6"/>
          </p:cNvCxnSpPr>
          <p:nvPr/>
        </p:nvCxnSpPr>
        <p:spPr>
          <a:xfrm rot="16200000" flipV="1">
            <a:off x="10679673" y="1014955"/>
            <a:ext cx="557424" cy="433736"/>
          </a:xfrm>
          <a:prstGeom prst="curved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C5A50738-6FFB-F047-AB31-D4C657B7B48F}"/>
              </a:ext>
            </a:extLst>
          </p:cNvPr>
          <p:cNvCxnSpPr>
            <a:cxnSpLocks/>
            <a:stCxn id="69" idx="5"/>
            <a:endCxn id="71" idx="3"/>
          </p:cNvCxnSpPr>
          <p:nvPr/>
        </p:nvCxnSpPr>
        <p:spPr>
          <a:xfrm rot="5400000" flipH="1" flipV="1">
            <a:off x="10472088" y="1506472"/>
            <a:ext cx="34699" cy="982432"/>
          </a:xfrm>
          <a:prstGeom prst="curvedConnector3">
            <a:avLst>
              <a:gd name="adj1" fmla="val -891106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B9ED3E5-066C-5B45-BA4C-E60E5D1EDFEB}"/>
              </a:ext>
            </a:extLst>
          </p:cNvPr>
          <p:cNvSpPr txBox="1"/>
          <p:nvPr/>
        </p:nvSpPr>
        <p:spPr>
          <a:xfrm>
            <a:off x="9588067" y="277128"/>
            <a:ext cx="174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/>
              <a:t>Sustentabilidade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B3FA736-E2C6-A648-BDD1-7158D7BDAD5F}"/>
              </a:ext>
            </a:extLst>
          </p:cNvPr>
          <p:cNvSpPr txBox="1"/>
          <p:nvPr/>
        </p:nvSpPr>
        <p:spPr>
          <a:xfrm>
            <a:off x="9179977" y="2078694"/>
            <a:ext cx="102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dirty="0"/>
              <a:t>Inovação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2A00EA8-A361-344F-8F3A-CB72BD84C249}"/>
              </a:ext>
            </a:extLst>
          </p:cNvPr>
          <p:cNvSpPr txBox="1"/>
          <p:nvPr/>
        </p:nvSpPr>
        <p:spPr>
          <a:xfrm>
            <a:off x="10899951" y="2102474"/>
            <a:ext cx="9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dirty="0"/>
              <a:t>Inclusão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A723362-5ACC-ED47-A3D0-69C29509CEAF}"/>
              </a:ext>
            </a:extLst>
          </p:cNvPr>
          <p:cNvSpPr txBox="1"/>
          <p:nvPr/>
        </p:nvSpPr>
        <p:spPr>
          <a:xfrm>
            <a:off x="10042021" y="1356241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600" b="1" dirty="0"/>
              <a:t>NEXO</a:t>
            </a:r>
          </a:p>
          <a:p>
            <a:pPr algn="ctr"/>
            <a:r>
              <a:rPr lang="en-BR" sz="1600" b="1" dirty="0"/>
              <a:t>CENTRAL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2E32574-2E61-8D4E-8C37-7F624FE5F09A}"/>
              </a:ext>
            </a:extLst>
          </p:cNvPr>
          <p:cNvGrpSpPr/>
          <p:nvPr/>
        </p:nvGrpSpPr>
        <p:grpSpPr>
          <a:xfrm>
            <a:off x="5865160" y="4765830"/>
            <a:ext cx="1156214" cy="782305"/>
            <a:chOff x="7551579" y="832797"/>
            <a:chExt cx="958271" cy="66856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500971B-E550-6D44-B032-359B390A1586}"/>
                </a:ext>
              </a:extLst>
            </p:cNvPr>
            <p:cNvSpPr txBox="1"/>
            <p:nvPr/>
          </p:nvSpPr>
          <p:spPr>
            <a:xfrm>
              <a:off x="7551579" y="1264634"/>
              <a:ext cx="958271" cy="236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Meio Ambiente</a:t>
              </a:r>
            </a:p>
          </p:txBody>
        </p:sp>
        <p:pic>
          <p:nvPicPr>
            <p:cNvPr id="91" name="Graphic 90" descr="Deciduous tree">
              <a:extLst>
                <a:ext uri="{FF2B5EF4-FFF2-40B4-BE49-F238E27FC236}">
                  <a16:creationId xmlns:a16="http://schemas.microsoft.com/office/drawing/2014/main" id="{C770B623-7B8D-654C-BEA3-C9238AA43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846505" y="832797"/>
              <a:ext cx="431837" cy="431837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100D4FE-D7A2-8947-AEE2-8112931A62CB}"/>
              </a:ext>
            </a:extLst>
          </p:cNvPr>
          <p:cNvGrpSpPr/>
          <p:nvPr/>
        </p:nvGrpSpPr>
        <p:grpSpPr>
          <a:xfrm>
            <a:off x="6547376" y="1460042"/>
            <a:ext cx="925318" cy="694187"/>
            <a:chOff x="9483728" y="3896715"/>
            <a:chExt cx="1917133" cy="1377490"/>
          </a:xfrm>
        </p:grpSpPr>
        <p:pic>
          <p:nvPicPr>
            <p:cNvPr id="49" name="Graphic 48" descr="Bank with solid fill">
              <a:extLst>
                <a:ext uri="{FF2B5EF4-FFF2-40B4-BE49-F238E27FC236}">
                  <a16:creationId xmlns:a16="http://schemas.microsoft.com/office/drawing/2014/main" id="{3CA165D9-E65E-434A-81B4-976745A38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985094" y="3896715"/>
              <a:ext cx="914400" cy="914400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ECD1E92-1345-CE40-8E8F-236C39FDD7A9}"/>
                </a:ext>
              </a:extLst>
            </p:cNvPr>
            <p:cNvSpPr txBox="1"/>
            <p:nvPr/>
          </p:nvSpPr>
          <p:spPr>
            <a:xfrm>
              <a:off x="9483728" y="4724550"/>
              <a:ext cx="1917133" cy="54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Democracia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CD1EB0E-F73C-9E4D-8B5B-2C3E2DD7CA95}"/>
              </a:ext>
            </a:extLst>
          </p:cNvPr>
          <p:cNvGrpSpPr/>
          <p:nvPr/>
        </p:nvGrpSpPr>
        <p:grpSpPr>
          <a:xfrm>
            <a:off x="5555399" y="1142954"/>
            <a:ext cx="1085554" cy="716049"/>
            <a:chOff x="9330573" y="2011139"/>
            <a:chExt cx="1737683" cy="1420897"/>
          </a:xfrm>
        </p:grpSpPr>
        <p:pic>
          <p:nvPicPr>
            <p:cNvPr id="7" name="Graphic 6" descr="Weights Uneven with solid fill">
              <a:extLst>
                <a:ext uri="{FF2B5EF4-FFF2-40B4-BE49-F238E27FC236}">
                  <a16:creationId xmlns:a16="http://schemas.microsoft.com/office/drawing/2014/main" id="{D2104A25-287C-7943-BEE5-C076BCD8D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527894" y="2011139"/>
              <a:ext cx="914400" cy="914400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965A274-7798-9A4F-9092-ED8EB21DCCB7}"/>
                </a:ext>
              </a:extLst>
            </p:cNvPr>
            <p:cNvSpPr txBox="1"/>
            <p:nvPr/>
          </p:nvSpPr>
          <p:spPr>
            <a:xfrm>
              <a:off x="9330573" y="2882371"/>
              <a:ext cx="1737683" cy="54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Desigualdades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90F81D1-60A7-844F-8508-6F52643D8CBE}"/>
              </a:ext>
            </a:extLst>
          </p:cNvPr>
          <p:cNvGrpSpPr/>
          <p:nvPr/>
        </p:nvGrpSpPr>
        <p:grpSpPr>
          <a:xfrm>
            <a:off x="7060799" y="2364832"/>
            <a:ext cx="673582" cy="855825"/>
            <a:chOff x="10258915" y="5297915"/>
            <a:chExt cx="1099391" cy="1219118"/>
          </a:xfrm>
        </p:grpSpPr>
        <p:pic>
          <p:nvPicPr>
            <p:cNvPr id="68" name="Graphic 67" descr="City">
              <a:extLst>
                <a:ext uri="{FF2B5EF4-FFF2-40B4-BE49-F238E27FC236}">
                  <a16:creationId xmlns:a16="http://schemas.microsoft.com/office/drawing/2014/main" id="{85AECED1-1B8B-574E-BAC2-15B802EE3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335538" y="5297915"/>
              <a:ext cx="997659" cy="997659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1D32EE8-FA51-1F4D-8BE3-E7AF53892FE3}"/>
                </a:ext>
              </a:extLst>
            </p:cNvPr>
            <p:cNvSpPr txBox="1"/>
            <p:nvPr/>
          </p:nvSpPr>
          <p:spPr>
            <a:xfrm>
              <a:off x="10258915" y="6122449"/>
              <a:ext cx="1099391" cy="394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Cidades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0526FC2-8CE8-A845-96B4-AB3BEC980C12}"/>
              </a:ext>
            </a:extLst>
          </p:cNvPr>
          <p:cNvGrpSpPr/>
          <p:nvPr/>
        </p:nvGrpSpPr>
        <p:grpSpPr>
          <a:xfrm>
            <a:off x="4304057" y="1163122"/>
            <a:ext cx="776175" cy="763135"/>
            <a:chOff x="4771872" y="1546016"/>
            <a:chExt cx="747872" cy="769579"/>
          </a:xfrm>
        </p:grpSpPr>
        <p:pic>
          <p:nvPicPr>
            <p:cNvPr id="99" name="Graphic 98" descr="Classroom">
              <a:extLst>
                <a:ext uri="{FF2B5EF4-FFF2-40B4-BE49-F238E27FC236}">
                  <a16:creationId xmlns:a16="http://schemas.microsoft.com/office/drawing/2014/main" id="{B22EBD2E-5BA0-6B4A-A2E4-BDF09CF1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879807" y="1546016"/>
              <a:ext cx="550408" cy="550408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89F21F7-75C5-174F-8375-58742BD5A600}"/>
                </a:ext>
              </a:extLst>
            </p:cNvPr>
            <p:cNvSpPr txBox="1"/>
            <p:nvPr/>
          </p:nvSpPr>
          <p:spPr>
            <a:xfrm>
              <a:off x="4771872" y="2036257"/>
              <a:ext cx="747872" cy="279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Educação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C37DC4A-95B5-214D-A07C-93AD836669F7}"/>
              </a:ext>
            </a:extLst>
          </p:cNvPr>
          <p:cNvGrpSpPr/>
          <p:nvPr/>
        </p:nvGrpSpPr>
        <p:grpSpPr>
          <a:xfrm>
            <a:off x="4819420" y="4949804"/>
            <a:ext cx="971420" cy="783374"/>
            <a:chOff x="8761233" y="496933"/>
            <a:chExt cx="1092630" cy="930300"/>
          </a:xfrm>
        </p:grpSpPr>
        <p:pic>
          <p:nvPicPr>
            <p:cNvPr id="101" name="Graphic 100" descr="Farmer female with solid fill">
              <a:extLst>
                <a:ext uri="{FF2B5EF4-FFF2-40B4-BE49-F238E27FC236}">
                  <a16:creationId xmlns:a16="http://schemas.microsoft.com/office/drawing/2014/main" id="{67E838B0-9A67-DA4C-8CB1-A12832443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966816" y="496933"/>
              <a:ext cx="727368" cy="727368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FC363F-509E-8B47-B733-908A8C9760CA}"/>
                </a:ext>
              </a:extLst>
            </p:cNvPr>
            <p:cNvSpPr txBox="1"/>
            <p:nvPr/>
          </p:nvSpPr>
          <p:spPr>
            <a:xfrm>
              <a:off x="8761233" y="1098281"/>
              <a:ext cx="1092630" cy="328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Agronegócio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075097B-DBA5-CF4B-BC8A-1BE1C4704BB9}"/>
              </a:ext>
            </a:extLst>
          </p:cNvPr>
          <p:cNvGrpSpPr/>
          <p:nvPr/>
        </p:nvGrpSpPr>
        <p:grpSpPr>
          <a:xfrm>
            <a:off x="3939030" y="4555137"/>
            <a:ext cx="822093" cy="926694"/>
            <a:chOff x="10806479" y="2059055"/>
            <a:chExt cx="990746" cy="1150607"/>
          </a:xfrm>
        </p:grpSpPr>
        <p:pic>
          <p:nvPicPr>
            <p:cNvPr id="104" name="Graphic 103" descr="Renewable Energy with solid fill">
              <a:extLst>
                <a:ext uri="{FF2B5EF4-FFF2-40B4-BE49-F238E27FC236}">
                  <a16:creationId xmlns:a16="http://schemas.microsoft.com/office/drawing/2014/main" id="{0B19651F-7A23-284B-97E7-898EC069D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806479" y="2059055"/>
              <a:ext cx="914400" cy="914400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3FF0265-F168-D54F-B5DA-4C92A8D9FF64}"/>
                </a:ext>
              </a:extLst>
            </p:cNvPr>
            <p:cNvSpPr txBox="1"/>
            <p:nvPr/>
          </p:nvSpPr>
          <p:spPr>
            <a:xfrm>
              <a:off x="11015053" y="2865733"/>
              <a:ext cx="782172" cy="343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sz="1200" dirty="0"/>
                <a:t>Energia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4C6C68E-E5A7-C745-B0B9-27D0D26FCD05}"/>
              </a:ext>
            </a:extLst>
          </p:cNvPr>
          <p:cNvGrpSpPr/>
          <p:nvPr/>
        </p:nvGrpSpPr>
        <p:grpSpPr>
          <a:xfrm>
            <a:off x="3467448" y="3560206"/>
            <a:ext cx="735972" cy="929269"/>
            <a:chOff x="11084861" y="3296012"/>
            <a:chExt cx="998772" cy="1174802"/>
          </a:xfrm>
        </p:grpSpPr>
        <p:pic>
          <p:nvPicPr>
            <p:cNvPr id="107" name="Graphic 106" descr="Factory with solid fill">
              <a:extLst>
                <a:ext uri="{FF2B5EF4-FFF2-40B4-BE49-F238E27FC236}">
                  <a16:creationId xmlns:a16="http://schemas.microsoft.com/office/drawing/2014/main" id="{78ECDDCC-53DF-E548-9A5F-C0600AB4C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1127760" y="3296012"/>
              <a:ext cx="914400" cy="914400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A5D7730-6773-1E48-A0A1-404C6EE47AF3}"/>
                </a:ext>
              </a:extLst>
            </p:cNvPr>
            <p:cNvSpPr txBox="1"/>
            <p:nvPr/>
          </p:nvSpPr>
          <p:spPr>
            <a:xfrm>
              <a:off x="11084861" y="4120626"/>
              <a:ext cx="998772" cy="350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Indústria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DED0D7D-663B-D140-971A-8DD6355D837D}"/>
              </a:ext>
            </a:extLst>
          </p:cNvPr>
          <p:cNvGrpSpPr/>
          <p:nvPr/>
        </p:nvGrpSpPr>
        <p:grpSpPr>
          <a:xfrm>
            <a:off x="3112886" y="2591560"/>
            <a:ext cx="798424" cy="821530"/>
            <a:chOff x="10194684" y="1113155"/>
            <a:chExt cx="1066591" cy="1199830"/>
          </a:xfrm>
        </p:grpSpPr>
        <p:pic>
          <p:nvPicPr>
            <p:cNvPr id="110" name="Graphic 109" descr="Business Growth with solid fill">
              <a:extLst>
                <a:ext uri="{FF2B5EF4-FFF2-40B4-BE49-F238E27FC236}">
                  <a16:creationId xmlns:a16="http://schemas.microsoft.com/office/drawing/2014/main" id="{41E95640-918C-8B42-80FF-EA93BFA7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296038" y="1113155"/>
              <a:ext cx="863881" cy="863881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A221919-B4FD-2444-8044-4DCFB4B5E9FB}"/>
                </a:ext>
              </a:extLst>
            </p:cNvPr>
            <p:cNvSpPr txBox="1"/>
            <p:nvPr/>
          </p:nvSpPr>
          <p:spPr>
            <a:xfrm>
              <a:off x="10194684" y="1908433"/>
              <a:ext cx="1066591" cy="404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Economia</a:t>
              </a:r>
            </a:p>
          </p:txBody>
        </p:sp>
      </p:grpSp>
      <p:pic>
        <p:nvPicPr>
          <p:cNvPr id="66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17DBEE5-5476-8142-A2CD-7EB4C3E4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20" y="61009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A957944-3237-ED42-AD9A-B12300D2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30" y="604726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32517E3-B411-B545-A001-D82727CA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99" y="53031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5430895-6724-D541-9ED5-32FA7ED20F1E}"/>
              </a:ext>
            </a:extLst>
          </p:cNvPr>
          <p:cNvGrpSpPr/>
          <p:nvPr/>
        </p:nvGrpSpPr>
        <p:grpSpPr>
          <a:xfrm>
            <a:off x="5820088" y="476441"/>
            <a:ext cx="935192" cy="759495"/>
            <a:chOff x="6593363" y="687078"/>
            <a:chExt cx="935192" cy="759495"/>
          </a:xfrm>
          <a:solidFill>
            <a:schemeClr val="bg2">
              <a:lumMod val="90000"/>
            </a:schemeClr>
          </a:solidFill>
        </p:grpSpPr>
        <p:pic>
          <p:nvPicPr>
            <p:cNvPr id="106" name="Graphic 105" descr="Arrow Straight">
              <a:extLst>
                <a:ext uri="{FF2B5EF4-FFF2-40B4-BE49-F238E27FC236}">
                  <a16:creationId xmlns:a16="http://schemas.microsoft.com/office/drawing/2014/main" id="{24D65766-16EF-CD4F-B815-C93955404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851635">
              <a:off x="6686939" y="855087"/>
              <a:ext cx="716151" cy="380133"/>
            </a:xfrm>
            <a:prstGeom prst="rect">
              <a:avLst/>
            </a:prstGeom>
          </p:spPr>
        </p:pic>
        <p:pic>
          <p:nvPicPr>
            <p:cNvPr id="109" name="Graphic 108" descr="Arrow Straight">
              <a:extLst>
                <a:ext uri="{FF2B5EF4-FFF2-40B4-BE49-F238E27FC236}">
                  <a16:creationId xmlns:a16="http://schemas.microsoft.com/office/drawing/2014/main" id="{6B4C09D1-6602-1F4F-AED0-B304270A4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923663">
              <a:off x="6812404" y="1001129"/>
              <a:ext cx="716151" cy="380133"/>
            </a:xfrm>
            <a:prstGeom prst="rect">
              <a:avLst/>
            </a:prstGeom>
          </p:spPr>
        </p:pic>
        <p:pic>
          <p:nvPicPr>
            <p:cNvPr id="120" name="Graphic 119" descr="Arrow Straight">
              <a:extLst>
                <a:ext uri="{FF2B5EF4-FFF2-40B4-BE49-F238E27FC236}">
                  <a16:creationId xmlns:a16="http://schemas.microsoft.com/office/drawing/2014/main" id="{E4F65D4B-DCD2-A040-94AE-A0CDFB1F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986700">
              <a:off x="6425354" y="898431"/>
              <a:ext cx="716151" cy="380133"/>
            </a:xfrm>
            <a:prstGeom prst="rect">
              <a:avLst/>
            </a:prstGeom>
          </p:spPr>
        </p:pic>
      </p:grpSp>
      <p:pic>
        <p:nvPicPr>
          <p:cNvPr id="122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FE88E5C-4598-AF47-AEE5-B970FA2C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70" y="1835703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58E7BEC-F031-6849-9D32-7D69C0B9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15" y="1248495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9FA8A3AA-D662-A54F-9E78-1CF7ECC7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14" y="847096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B8E2403-B49B-1A46-89E7-54522BEF6C14}"/>
              </a:ext>
            </a:extLst>
          </p:cNvPr>
          <p:cNvGrpSpPr/>
          <p:nvPr/>
        </p:nvGrpSpPr>
        <p:grpSpPr>
          <a:xfrm rot="3529600">
            <a:off x="7045789" y="1198880"/>
            <a:ext cx="927997" cy="740833"/>
            <a:chOff x="3870853" y="884303"/>
            <a:chExt cx="927997" cy="740833"/>
          </a:xfrm>
          <a:solidFill>
            <a:schemeClr val="bg2">
              <a:lumMod val="90000"/>
            </a:schemeClr>
          </a:solidFill>
        </p:grpSpPr>
        <p:pic>
          <p:nvPicPr>
            <p:cNvPr id="129" name="Graphic 128" descr="Arrow Straight">
              <a:extLst>
                <a:ext uri="{FF2B5EF4-FFF2-40B4-BE49-F238E27FC236}">
                  <a16:creationId xmlns:a16="http://schemas.microsoft.com/office/drawing/2014/main" id="{318B8F51-AECA-5448-8C82-FF8DAAD39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491415">
              <a:off x="3926726" y="1052312"/>
              <a:ext cx="716151" cy="380133"/>
            </a:xfrm>
            <a:prstGeom prst="rect">
              <a:avLst/>
            </a:prstGeom>
          </p:spPr>
        </p:pic>
        <p:pic>
          <p:nvPicPr>
            <p:cNvPr id="130" name="Graphic 129" descr="Arrow Straight">
              <a:extLst>
                <a:ext uri="{FF2B5EF4-FFF2-40B4-BE49-F238E27FC236}">
                  <a16:creationId xmlns:a16="http://schemas.microsoft.com/office/drawing/2014/main" id="{A08E390E-712A-374E-865F-EED3AA3C8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923663">
              <a:off x="4082699" y="1197119"/>
              <a:ext cx="716151" cy="380133"/>
            </a:xfrm>
            <a:prstGeom prst="rect">
              <a:avLst/>
            </a:prstGeom>
          </p:spPr>
        </p:pic>
        <p:pic>
          <p:nvPicPr>
            <p:cNvPr id="131" name="Graphic 130" descr="Arrow Straight">
              <a:extLst>
                <a:ext uri="{FF2B5EF4-FFF2-40B4-BE49-F238E27FC236}">
                  <a16:creationId xmlns:a16="http://schemas.microsoft.com/office/drawing/2014/main" id="{58EB0135-849A-0C4F-A8F9-BD03B473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986700">
              <a:off x="3702844" y="1076994"/>
              <a:ext cx="716151" cy="380133"/>
            </a:xfrm>
            <a:prstGeom prst="rect">
              <a:avLst/>
            </a:prstGeom>
          </p:spPr>
        </p:pic>
      </p:grpSp>
      <p:pic>
        <p:nvPicPr>
          <p:cNvPr id="13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6A3667C-EDA6-6744-AD3B-8FA80108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87" y="596865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63DFEA67-1EED-C34A-AA47-8D3AFA868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89" y="1195243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7" descr="Application, icon&#10;&#10;Description automatically generated">
            <a:extLst>
              <a:ext uri="{FF2B5EF4-FFF2-40B4-BE49-F238E27FC236}">
                <a16:creationId xmlns:a16="http://schemas.microsoft.com/office/drawing/2014/main" id="{6ED6AC7A-E218-724A-9E54-A446B565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795" y="1872580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FA8B948-2538-3C43-8940-B59463234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13" y="2511313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Icon&#10;&#10;Description automatically generated">
            <a:extLst>
              <a:ext uri="{FF2B5EF4-FFF2-40B4-BE49-F238E27FC236}">
                <a16:creationId xmlns:a16="http://schemas.microsoft.com/office/drawing/2014/main" id="{FCA0B100-A5C4-F44E-8711-92900DC07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72" y="3122835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5" descr="Table&#10;&#10;Description automatically generated">
            <a:extLst>
              <a:ext uri="{FF2B5EF4-FFF2-40B4-BE49-F238E27FC236}">
                <a16:creationId xmlns:a16="http://schemas.microsoft.com/office/drawing/2014/main" id="{4868BDF7-1E0A-3348-853E-42DBAC3B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22" y="3607485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811B47D-E4FB-244D-847C-EC9F69C9A0C2}"/>
              </a:ext>
            </a:extLst>
          </p:cNvPr>
          <p:cNvGrpSpPr/>
          <p:nvPr/>
        </p:nvGrpSpPr>
        <p:grpSpPr>
          <a:xfrm rot="5796153">
            <a:off x="7535294" y="2802004"/>
            <a:ext cx="927997" cy="740833"/>
            <a:chOff x="3870853" y="884303"/>
            <a:chExt cx="927997" cy="740833"/>
          </a:xfrm>
          <a:solidFill>
            <a:schemeClr val="bg2">
              <a:lumMod val="90000"/>
            </a:schemeClr>
          </a:solidFill>
        </p:grpSpPr>
        <p:pic>
          <p:nvPicPr>
            <p:cNvPr id="143" name="Graphic 142" descr="Arrow Straight">
              <a:extLst>
                <a:ext uri="{FF2B5EF4-FFF2-40B4-BE49-F238E27FC236}">
                  <a16:creationId xmlns:a16="http://schemas.microsoft.com/office/drawing/2014/main" id="{58D2E334-D82F-6E4E-8728-AF19CA625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491415">
              <a:off x="3926726" y="1052312"/>
              <a:ext cx="716151" cy="380133"/>
            </a:xfrm>
            <a:prstGeom prst="rect">
              <a:avLst/>
            </a:prstGeom>
          </p:spPr>
        </p:pic>
        <p:pic>
          <p:nvPicPr>
            <p:cNvPr id="144" name="Graphic 143" descr="Arrow Straight">
              <a:extLst>
                <a:ext uri="{FF2B5EF4-FFF2-40B4-BE49-F238E27FC236}">
                  <a16:creationId xmlns:a16="http://schemas.microsoft.com/office/drawing/2014/main" id="{95A53C78-1321-074B-B063-7857302A0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923663">
              <a:off x="4082699" y="1197119"/>
              <a:ext cx="716151" cy="380133"/>
            </a:xfrm>
            <a:prstGeom prst="rect">
              <a:avLst/>
            </a:prstGeom>
          </p:spPr>
        </p:pic>
        <p:pic>
          <p:nvPicPr>
            <p:cNvPr id="145" name="Graphic 144" descr="Arrow Straight">
              <a:extLst>
                <a:ext uri="{FF2B5EF4-FFF2-40B4-BE49-F238E27FC236}">
                  <a16:creationId xmlns:a16="http://schemas.microsoft.com/office/drawing/2014/main" id="{E0756AEB-630A-1740-8B93-7D31656C4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986700">
              <a:off x="3702844" y="1076994"/>
              <a:ext cx="716151" cy="380133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AB24397-03FC-2640-981F-A074847A4ADD}"/>
              </a:ext>
            </a:extLst>
          </p:cNvPr>
          <p:cNvGrpSpPr/>
          <p:nvPr/>
        </p:nvGrpSpPr>
        <p:grpSpPr>
          <a:xfrm rot="16853848">
            <a:off x="2974922" y="1334949"/>
            <a:ext cx="927997" cy="740833"/>
            <a:chOff x="3870853" y="884303"/>
            <a:chExt cx="927997" cy="740833"/>
          </a:xfrm>
          <a:solidFill>
            <a:schemeClr val="bg2">
              <a:lumMod val="90000"/>
            </a:schemeClr>
          </a:solidFill>
        </p:grpSpPr>
        <p:pic>
          <p:nvPicPr>
            <p:cNvPr id="147" name="Graphic 146" descr="Arrow Straight">
              <a:extLst>
                <a:ext uri="{FF2B5EF4-FFF2-40B4-BE49-F238E27FC236}">
                  <a16:creationId xmlns:a16="http://schemas.microsoft.com/office/drawing/2014/main" id="{7B384285-5783-9A4F-92BC-2696952C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491415">
              <a:off x="3926726" y="1052312"/>
              <a:ext cx="716151" cy="380133"/>
            </a:xfrm>
            <a:prstGeom prst="rect">
              <a:avLst/>
            </a:prstGeom>
          </p:spPr>
        </p:pic>
        <p:pic>
          <p:nvPicPr>
            <p:cNvPr id="148" name="Graphic 147" descr="Arrow Straight">
              <a:extLst>
                <a:ext uri="{FF2B5EF4-FFF2-40B4-BE49-F238E27FC236}">
                  <a16:creationId xmlns:a16="http://schemas.microsoft.com/office/drawing/2014/main" id="{EFFB49B9-2EBE-6145-8EEE-7F348CA05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923663">
              <a:off x="4082699" y="1197119"/>
              <a:ext cx="716151" cy="380133"/>
            </a:xfrm>
            <a:prstGeom prst="rect">
              <a:avLst/>
            </a:prstGeom>
          </p:spPr>
        </p:pic>
        <p:pic>
          <p:nvPicPr>
            <p:cNvPr id="149" name="Graphic 148" descr="Arrow Straight">
              <a:extLst>
                <a:ext uri="{FF2B5EF4-FFF2-40B4-BE49-F238E27FC236}">
                  <a16:creationId xmlns:a16="http://schemas.microsoft.com/office/drawing/2014/main" id="{EC175B9C-81D7-1742-9712-170DF839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986700">
              <a:off x="3702844" y="1076994"/>
              <a:ext cx="716151" cy="380133"/>
            </a:xfrm>
            <a:prstGeom prst="rect">
              <a:avLst/>
            </a:prstGeom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15EBF3B-94E3-424C-AE28-B5541DB9A571}"/>
              </a:ext>
            </a:extLst>
          </p:cNvPr>
          <p:cNvGrpSpPr/>
          <p:nvPr/>
        </p:nvGrpSpPr>
        <p:grpSpPr>
          <a:xfrm rot="8555176">
            <a:off x="6162576" y="5455949"/>
            <a:ext cx="927997" cy="740833"/>
            <a:chOff x="3870853" y="884303"/>
            <a:chExt cx="927997" cy="740833"/>
          </a:xfrm>
          <a:solidFill>
            <a:schemeClr val="bg2">
              <a:lumMod val="90000"/>
            </a:schemeClr>
          </a:solidFill>
        </p:grpSpPr>
        <p:pic>
          <p:nvPicPr>
            <p:cNvPr id="151" name="Graphic 150" descr="Arrow Straight">
              <a:extLst>
                <a:ext uri="{FF2B5EF4-FFF2-40B4-BE49-F238E27FC236}">
                  <a16:creationId xmlns:a16="http://schemas.microsoft.com/office/drawing/2014/main" id="{CFCA2A45-50C8-1E48-92E2-71BC3AE8C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491415">
              <a:off x="3926726" y="1052312"/>
              <a:ext cx="716151" cy="380133"/>
            </a:xfrm>
            <a:prstGeom prst="rect">
              <a:avLst/>
            </a:prstGeom>
          </p:spPr>
        </p:pic>
        <p:pic>
          <p:nvPicPr>
            <p:cNvPr id="152" name="Graphic 151" descr="Arrow Straight">
              <a:extLst>
                <a:ext uri="{FF2B5EF4-FFF2-40B4-BE49-F238E27FC236}">
                  <a16:creationId xmlns:a16="http://schemas.microsoft.com/office/drawing/2014/main" id="{A74DEAB7-016C-DE49-BDAC-E35B5015B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923663">
              <a:off x="4082699" y="1197119"/>
              <a:ext cx="716151" cy="380133"/>
            </a:xfrm>
            <a:prstGeom prst="rect">
              <a:avLst/>
            </a:prstGeom>
          </p:spPr>
        </p:pic>
        <p:pic>
          <p:nvPicPr>
            <p:cNvPr id="153" name="Graphic 152" descr="Arrow Straight">
              <a:extLst>
                <a:ext uri="{FF2B5EF4-FFF2-40B4-BE49-F238E27FC236}">
                  <a16:creationId xmlns:a16="http://schemas.microsoft.com/office/drawing/2014/main" id="{07B5A6F4-D7AD-8447-85BD-800CEA454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986700">
              <a:off x="3702844" y="1076994"/>
              <a:ext cx="716151" cy="380133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CF90E19-0B5D-E846-8D60-CC3E883A46B4}"/>
              </a:ext>
            </a:extLst>
          </p:cNvPr>
          <p:cNvGrpSpPr/>
          <p:nvPr/>
        </p:nvGrpSpPr>
        <p:grpSpPr>
          <a:xfrm rot="10172201">
            <a:off x="4894930" y="5633979"/>
            <a:ext cx="927997" cy="740833"/>
            <a:chOff x="3870853" y="884303"/>
            <a:chExt cx="927997" cy="740833"/>
          </a:xfrm>
          <a:solidFill>
            <a:schemeClr val="bg2">
              <a:lumMod val="90000"/>
            </a:schemeClr>
          </a:solidFill>
        </p:grpSpPr>
        <p:pic>
          <p:nvPicPr>
            <p:cNvPr id="155" name="Graphic 154" descr="Arrow Straight">
              <a:extLst>
                <a:ext uri="{FF2B5EF4-FFF2-40B4-BE49-F238E27FC236}">
                  <a16:creationId xmlns:a16="http://schemas.microsoft.com/office/drawing/2014/main" id="{074492AE-52D0-FF4B-9F48-9407CCDA7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491415">
              <a:off x="3926726" y="1052312"/>
              <a:ext cx="716151" cy="380133"/>
            </a:xfrm>
            <a:prstGeom prst="rect">
              <a:avLst/>
            </a:prstGeom>
          </p:spPr>
        </p:pic>
        <p:pic>
          <p:nvPicPr>
            <p:cNvPr id="156" name="Graphic 155" descr="Arrow Straight">
              <a:extLst>
                <a:ext uri="{FF2B5EF4-FFF2-40B4-BE49-F238E27FC236}">
                  <a16:creationId xmlns:a16="http://schemas.microsoft.com/office/drawing/2014/main" id="{09831848-F6F6-B648-87E7-14B675171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923663">
              <a:off x="4082699" y="1197119"/>
              <a:ext cx="716151" cy="380133"/>
            </a:xfrm>
            <a:prstGeom prst="rect">
              <a:avLst/>
            </a:prstGeom>
          </p:spPr>
        </p:pic>
        <p:pic>
          <p:nvPicPr>
            <p:cNvPr id="157" name="Graphic 156" descr="Arrow Straight">
              <a:extLst>
                <a:ext uri="{FF2B5EF4-FFF2-40B4-BE49-F238E27FC236}">
                  <a16:creationId xmlns:a16="http://schemas.microsoft.com/office/drawing/2014/main" id="{B51AD1B5-D520-E24B-AF74-64AC3A059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986700">
              <a:off x="3702844" y="1076994"/>
              <a:ext cx="716151" cy="380133"/>
            </a:xfrm>
            <a:prstGeom prst="rect">
              <a:avLst/>
            </a:prstGeom>
          </p:spPr>
        </p:pic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1DA1F3B-3FE2-374C-9089-2CB6A4E254C7}"/>
              </a:ext>
            </a:extLst>
          </p:cNvPr>
          <p:cNvGrpSpPr/>
          <p:nvPr/>
        </p:nvGrpSpPr>
        <p:grpSpPr>
          <a:xfrm rot="11831355">
            <a:off x="3435922" y="5215904"/>
            <a:ext cx="927997" cy="740833"/>
            <a:chOff x="3870853" y="884303"/>
            <a:chExt cx="927997" cy="740833"/>
          </a:xfrm>
          <a:solidFill>
            <a:schemeClr val="bg2">
              <a:lumMod val="90000"/>
            </a:schemeClr>
          </a:solidFill>
        </p:grpSpPr>
        <p:pic>
          <p:nvPicPr>
            <p:cNvPr id="159" name="Graphic 158" descr="Arrow Straight">
              <a:extLst>
                <a:ext uri="{FF2B5EF4-FFF2-40B4-BE49-F238E27FC236}">
                  <a16:creationId xmlns:a16="http://schemas.microsoft.com/office/drawing/2014/main" id="{F306073E-F061-014C-827E-496C2C0B8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491415">
              <a:off x="3926726" y="1052312"/>
              <a:ext cx="716151" cy="380133"/>
            </a:xfrm>
            <a:prstGeom prst="rect">
              <a:avLst/>
            </a:prstGeom>
          </p:spPr>
        </p:pic>
        <p:pic>
          <p:nvPicPr>
            <p:cNvPr id="160" name="Graphic 159" descr="Arrow Straight">
              <a:extLst>
                <a:ext uri="{FF2B5EF4-FFF2-40B4-BE49-F238E27FC236}">
                  <a16:creationId xmlns:a16="http://schemas.microsoft.com/office/drawing/2014/main" id="{79C36B13-93DA-E048-9CEE-268549A4B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923663">
              <a:off x="4082699" y="1197119"/>
              <a:ext cx="716151" cy="380133"/>
            </a:xfrm>
            <a:prstGeom prst="rect">
              <a:avLst/>
            </a:prstGeom>
          </p:spPr>
        </p:pic>
        <p:pic>
          <p:nvPicPr>
            <p:cNvPr id="161" name="Graphic 160" descr="Arrow Straight">
              <a:extLst>
                <a:ext uri="{FF2B5EF4-FFF2-40B4-BE49-F238E27FC236}">
                  <a16:creationId xmlns:a16="http://schemas.microsoft.com/office/drawing/2014/main" id="{2183A6B3-A04C-8C4F-A46D-DB3823D1D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986700">
              <a:off x="3702844" y="1076994"/>
              <a:ext cx="716151" cy="380133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AD73775-EF86-0148-BAF6-D39CBBB48CC3}"/>
              </a:ext>
            </a:extLst>
          </p:cNvPr>
          <p:cNvGrpSpPr/>
          <p:nvPr/>
        </p:nvGrpSpPr>
        <p:grpSpPr>
          <a:xfrm rot="13994398">
            <a:off x="2729249" y="3889214"/>
            <a:ext cx="927997" cy="740833"/>
            <a:chOff x="3870853" y="884303"/>
            <a:chExt cx="927997" cy="740833"/>
          </a:xfrm>
          <a:solidFill>
            <a:schemeClr val="bg2">
              <a:lumMod val="90000"/>
            </a:schemeClr>
          </a:solidFill>
        </p:grpSpPr>
        <p:pic>
          <p:nvPicPr>
            <p:cNvPr id="163" name="Graphic 162" descr="Arrow Straight">
              <a:extLst>
                <a:ext uri="{FF2B5EF4-FFF2-40B4-BE49-F238E27FC236}">
                  <a16:creationId xmlns:a16="http://schemas.microsoft.com/office/drawing/2014/main" id="{0832D86C-3701-1940-A045-0BDAB9BC4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491415">
              <a:off x="3926726" y="1052312"/>
              <a:ext cx="716151" cy="380133"/>
            </a:xfrm>
            <a:prstGeom prst="rect">
              <a:avLst/>
            </a:prstGeom>
          </p:spPr>
        </p:pic>
        <p:pic>
          <p:nvPicPr>
            <p:cNvPr id="164" name="Graphic 163" descr="Arrow Straight">
              <a:extLst>
                <a:ext uri="{FF2B5EF4-FFF2-40B4-BE49-F238E27FC236}">
                  <a16:creationId xmlns:a16="http://schemas.microsoft.com/office/drawing/2014/main" id="{F9965721-868F-6843-A59E-43D497A58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923663">
              <a:off x="4082699" y="1197119"/>
              <a:ext cx="716151" cy="380133"/>
            </a:xfrm>
            <a:prstGeom prst="rect">
              <a:avLst/>
            </a:prstGeom>
          </p:spPr>
        </p:pic>
        <p:pic>
          <p:nvPicPr>
            <p:cNvPr id="165" name="Graphic 164" descr="Arrow Straight">
              <a:extLst>
                <a:ext uri="{FF2B5EF4-FFF2-40B4-BE49-F238E27FC236}">
                  <a16:creationId xmlns:a16="http://schemas.microsoft.com/office/drawing/2014/main" id="{E399AD83-A1FD-E14D-B95E-1F01F530F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986700">
              <a:off x="3702844" y="1076994"/>
              <a:ext cx="716151" cy="380133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BB89DF5-D814-C441-AFA1-FCA5E1F1DAC2}"/>
              </a:ext>
            </a:extLst>
          </p:cNvPr>
          <p:cNvGrpSpPr/>
          <p:nvPr/>
        </p:nvGrpSpPr>
        <p:grpSpPr>
          <a:xfrm rot="14765165">
            <a:off x="2389331" y="2488427"/>
            <a:ext cx="927997" cy="740833"/>
            <a:chOff x="3870853" y="884303"/>
            <a:chExt cx="927997" cy="740833"/>
          </a:xfrm>
          <a:solidFill>
            <a:schemeClr val="bg2">
              <a:lumMod val="90000"/>
            </a:schemeClr>
          </a:solidFill>
        </p:grpSpPr>
        <p:pic>
          <p:nvPicPr>
            <p:cNvPr id="167" name="Graphic 166" descr="Arrow Straight">
              <a:extLst>
                <a:ext uri="{FF2B5EF4-FFF2-40B4-BE49-F238E27FC236}">
                  <a16:creationId xmlns:a16="http://schemas.microsoft.com/office/drawing/2014/main" id="{9ABCDD90-6B8B-AD4E-89EF-2D360934C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491415">
              <a:off x="3926726" y="1052312"/>
              <a:ext cx="716151" cy="380133"/>
            </a:xfrm>
            <a:prstGeom prst="rect">
              <a:avLst/>
            </a:prstGeom>
          </p:spPr>
        </p:pic>
        <p:pic>
          <p:nvPicPr>
            <p:cNvPr id="168" name="Graphic 167" descr="Arrow Straight">
              <a:extLst>
                <a:ext uri="{FF2B5EF4-FFF2-40B4-BE49-F238E27FC236}">
                  <a16:creationId xmlns:a16="http://schemas.microsoft.com/office/drawing/2014/main" id="{EF150228-D5EB-1F49-8AF3-6924C45BD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923663">
              <a:off x="4082699" y="1197119"/>
              <a:ext cx="716151" cy="380133"/>
            </a:xfrm>
            <a:prstGeom prst="rect">
              <a:avLst/>
            </a:prstGeom>
          </p:spPr>
        </p:pic>
        <p:pic>
          <p:nvPicPr>
            <p:cNvPr id="169" name="Graphic 168" descr="Arrow Straight">
              <a:extLst>
                <a:ext uri="{FF2B5EF4-FFF2-40B4-BE49-F238E27FC236}">
                  <a16:creationId xmlns:a16="http://schemas.microsoft.com/office/drawing/2014/main" id="{D9996022-D51B-BC44-820C-7F210D968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986700">
              <a:off x="3702844" y="1076994"/>
              <a:ext cx="716151" cy="380133"/>
            </a:xfrm>
            <a:prstGeom prst="rect">
              <a:avLst/>
            </a:prstGeom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79912E2-8139-6D4C-9E1C-11B2529FF1A6}"/>
              </a:ext>
            </a:extLst>
          </p:cNvPr>
          <p:cNvGrpSpPr/>
          <p:nvPr/>
        </p:nvGrpSpPr>
        <p:grpSpPr>
          <a:xfrm rot="19425752">
            <a:off x="4172571" y="399645"/>
            <a:ext cx="927997" cy="740833"/>
            <a:chOff x="3870853" y="884303"/>
            <a:chExt cx="927997" cy="740833"/>
          </a:xfrm>
          <a:solidFill>
            <a:schemeClr val="bg2">
              <a:lumMod val="90000"/>
            </a:schemeClr>
          </a:solidFill>
        </p:grpSpPr>
        <p:pic>
          <p:nvPicPr>
            <p:cNvPr id="171" name="Graphic 170" descr="Arrow Straight">
              <a:extLst>
                <a:ext uri="{FF2B5EF4-FFF2-40B4-BE49-F238E27FC236}">
                  <a16:creationId xmlns:a16="http://schemas.microsoft.com/office/drawing/2014/main" id="{61C804C1-403A-B14E-80E8-344860504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491415">
              <a:off x="3926726" y="1052312"/>
              <a:ext cx="716151" cy="380133"/>
            </a:xfrm>
            <a:prstGeom prst="rect">
              <a:avLst/>
            </a:prstGeom>
          </p:spPr>
        </p:pic>
        <p:pic>
          <p:nvPicPr>
            <p:cNvPr id="172" name="Graphic 171" descr="Arrow Straight">
              <a:extLst>
                <a:ext uri="{FF2B5EF4-FFF2-40B4-BE49-F238E27FC236}">
                  <a16:creationId xmlns:a16="http://schemas.microsoft.com/office/drawing/2014/main" id="{C7BD2B59-C45B-7D43-9885-47BE4ECB6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923663">
              <a:off x="4082699" y="1197119"/>
              <a:ext cx="716151" cy="380133"/>
            </a:xfrm>
            <a:prstGeom prst="rect">
              <a:avLst/>
            </a:prstGeom>
          </p:spPr>
        </p:pic>
        <p:pic>
          <p:nvPicPr>
            <p:cNvPr id="173" name="Graphic 172" descr="Arrow Straight">
              <a:extLst>
                <a:ext uri="{FF2B5EF4-FFF2-40B4-BE49-F238E27FC236}">
                  <a16:creationId xmlns:a16="http://schemas.microsoft.com/office/drawing/2014/main" id="{979BD3B6-FC60-1A48-A60E-4090C129B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986700">
              <a:off x="3702844" y="1076994"/>
              <a:ext cx="716151" cy="380133"/>
            </a:xfrm>
            <a:prstGeom prst="rect">
              <a:avLst/>
            </a:prstGeom>
          </p:spPr>
        </p:pic>
      </p:grpSp>
      <p:pic>
        <p:nvPicPr>
          <p:cNvPr id="174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5B6A38AE-645D-BE41-B0F7-B0BA623E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022" y="5630023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A316B27-04B3-324B-8492-9D61063D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92" y="6140045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16" descr="A green sign with white text&#10;&#10;Description automatically generated">
            <a:extLst>
              <a:ext uri="{FF2B5EF4-FFF2-40B4-BE49-F238E27FC236}">
                <a16:creationId xmlns:a16="http://schemas.microsoft.com/office/drawing/2014/main" id="{F80E4B3D-1C2B-CF41-A536-40BE58F4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56" y="6145389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E556E12-B612-9C45-8C95-1D3ABBC5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70" y="6296762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5745107-3687-5746-983F-A3B7CBF6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98" y="6382023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ADFF86A6-2912-6248-AE0C-AB9C7C24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98" y="6132111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" descr="Icon&#10;&#10;Description automatically generated">
            <a:extLst>
              <a:ext uri="{FF2B5EF4-FFF2-40B4-BE49-F238E27FC236}">
                <a16:creationId xmlns:a16="http://schemas.microsoft.com/office/drawing/2014/main" id="{452171C4-0F65-DB40-A8C1-DEEA7917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60" y="5439977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6AFB87-962A-9D41-AACA-A2374522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67" y="6060860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4C28EEF-FFAB-464E-A44C-FFEF4AA5E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91" y="3783204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19E9BF-E369-9F4E-BC8F-EDE32F41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85" y="4322195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3D799D81-5FF9-C141-82E2-3D961486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59" y="4903775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489B2D2-073D-C94B-AEEE-92A0A7FE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83" y="2283483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65139CE-5BC3-E241-BD8F-A7B69C9C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67" y="2749774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8CAC8A1-FAA7-4846-B481-49917D74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08" y="3204122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320BC8B-67B5-7C49-A6F1-87877D9A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78" y="302550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D581623-D449-AC4F-B597-FD72CE2C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19" y="0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BA09CF7-B955-3C48-9133-271CBCFF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77" y="25210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8508E7F5-A9C3-AE4C-AE99-8E3A08A0E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28" y="6234600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799AAB-DBA4-FB40-B78D-A3D90108E7EF}"/>
              </a:ext>
            </a:extLst>
          </p:cNvPr>
          <p:cNvSpPr txBox="1"/>
          <p:nvPr/>
        </p:nvSpPr>
        <p:spPr>
          <a:xfrm rot="16200000">
            <a:off x="-1722641" y="1929841"/>
            <a:ext cx="5285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4000" dirty="0"/>
              <a:t>Eixos e suas relações com os 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18D93-87A0-C84C-8E39-04DB3FCC37C3}"/>
              </a:ext>
            </a:extLst>
          </p:cNvPr>
          <p:cNvSpPr txBox="1"/>
          <p:nvPr/>
        </p:nvSpPr>
        <p:spPr>
          <a:xfrm>
            <a:off x="8198951" y="6140046"/>
            <a:ext cx="3896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b="1" dirty="0"/>
              <a:t>Eixos</a:t>
            </a:r>
            <a:r>
              <a:rPr lang="pt-BR" sz="1000" dirty="0"/>
              <a:t> são consolidações do que a USP tem de conhecimento que possa ser usado para aumentar o bem-estar da sociedade. Eles têm que ser munidos de capacidade de entrega através de influência sobre as políticas públicas </a:t>
            </a:r>
          </a:p>
        </p:txBody>
      </p:sp>
      <p:pic>
        <p:nvPicPr>
          <p:cNvPr id="138" name="Graphic 137" descr="Arrow Straight">
            <a:extLst>
              <a:ext uri="{FF2B5EF4-FFF2-40B4-BE49-F238E27FC236}">
                <a16:creationId xmlns:a16="http://schemas.microsoft.com/office/drawing/2014/main" id="{38D66398-5B42-6241-AFB0-7F0EF92B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72980">
            <a:off x="6272013" y="3662330"/>
            <a:ext cx="673800" cy="39366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5DA5E3-1727-7243-935C-69D0A0BDBD38}"/>
              </a:ext>
            </a:extLst>
          </p:cNvPr>
          <p:cNvGrpSpPr/>
          <p:nvPr/>
        </p:nvGrpSpPr>
        <p:grpSpPr>
          <a:xfrm>
            <a:off x="6604591" y="3825450"/>
            <a:ext cx="1114409" cy="821614"/>
            <a:chOff x="7097009" y="3936886"/>
            <a:chExt cx="1114408" cy="821613"/>
          </a:xfrm>
        </p:grpSpPr>
        <p:pic>
          <p:nvPicPr>
            <p:cNvPr id="11" name="Graphic 10" descr="Drama with solid fill">
              <a:extLst>
                <a:ext uri="{FF2B5EF4-FFF2-40B4-BE49-F238E27FC236}">
                  <a16:creationId xmlns:a16="http://schemas.microsoft.com/office/drawing/2014/main" id="{6C2B8373-5635-FA4F-82E8-5E0515597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7288918" y="3936886"/>
              <a:ext cx="576307" cy="57630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ED67364-A319-B447-8C7B-F9E9F77DB65C}"/>
                </a:ext>
              </a:extLst>
            </p:cNvPr>
            <p:cNvSpPr txBox="1"/>
            <p:nvPr/>
          </p:nvSpPr>
          <p:spPr>
            <a:xfrm>
              <a:off x="7097009" y="4481500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1200" dirty="0"/>
                <a:t>Cultura e Artes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D787B17-52B4-F240-B759-1AD249B9AF29}"/>
              </a:ext>
            </a:extLst>
          </p:cNvPr>
          <p:cNvGrpSpPr/>
          <p:nvPr/>
        </p:nvGrpSpPr>
        <p:grpSpPr>
          <a:xfrm rot="6143835">
            <a:off x="7370201" y="4536858"/>
            <a:ext cx="927997" cy="740833"/>
            <a:chOff x="3870853" y="884303"/>
            <a:chExt cx="927997" cy="740833"/>
          </a:xfrm>
          <a:solidFill>
            <a:schemeClr val="bg2">
              <a:lumMod val="90000"/>
            </a:schemeClr>
          </a:solidFill>
        </p:grpSpPr>
        <p:pic>
          <p:nvPicPr>
            <p:cNvPr id="141" name="Graphic 140" descr="Arrow Straight">
              <a:extLst>
                <a:ext uri="{FF2B5EF4-FFF2-40B4-BE49-F238E27FC236}">
                  <a16:creationId xmlns:a16="http://schemas.microsoft.com/office/drawing/2014/main" id="{A444A096-3CCE-5749-9679-B0970A775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491415">
              <a:off x="3926726" y="1052312"/>
              <a:ext cx="716151" cy="380133"/>
            </a:xfrm>
            <a:prstGeom prst="rect">
              <a:avLst/>
            </a:prstGeom>
          </p:spPr>
        </p:pic>
        <p:pic>
          <p:nvPicPr>
            <p:cNvPr id="181" name="Graphic 180" descr="Arrow Straight">
              <a:extLst>
                <a:ext uri="{FF2B5EF4-FFF2-40B4-BE49-F238E27FC236}">
                  <a16:creationId xmlns:a16="http://schemas.microsoft.com/office/drawing/2014/main" id="{4A6C81BB-8F03-AA44-BC21-565E1D5AC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923663">
              <a:off x="4082699" y="1197119"/>
              <a:ext cx="716151" cy="380133"/>
            </a:xfrm>
            <a:prstGeom prst="rect">
              <a:avLst/>
            </a:prstGeom>
          </p:spPr>
        </p:pic>
        <p:pic>
          <p:nvPicPr>
            <p:cNvPr id="193" name="Graphic 192" descr="Arrow Straight">
              <a:extLst>
                <a:ext uri="{FF2B5EF4-FFF2-40B4-BE49-F238E27FC236}">
                  <a16:creationId xmlns:a16="http://schemas.microsoft.com/office/drawing/2014/main" id="{C7203033-E9A1-2444-93F0-54045354C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986700">
              <a:off x="3702844" y="1076994"/>
              <a:ext cx="716151" cy="380133"/>
            </a:xfrm>
            <a:prstGeom prst="rect">
              <a:avLst/>
            </a:prstGeom>
          </p:spPr>
        </p:pic>
      </p:grpSp>
      <p:pic>
        <p:nvPicPr>
          <p:cNvPr id="194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A148608C-1C9A-6A44-8EA7-F9B8AC5E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9" y="4289864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E628D1C-4894-474F-8B91-1CC5AF07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36" y="4956065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20D0430-72C7-A948-97D4-1063B748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39" y="5408090"/>
            <a:ext cx="445135" cy="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A5A17E-D765-1340-8273-896095A944E2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17174" y="5415815"/>
            <a:ext cx="1140877" cy="1131894"/>
          </a:xfrm>
          <a:prstGeom prst="rect">
            <a:avLst/>
          </a:prstGeom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F567FFD0-58EC-D242-8CCD-E2C9E15DF5DA}"/>
              </a:ext>
            </a:extLst>
          </p:cNvPr>
          <p:cNvSpPr txBox="1"/>
          <p:nvPr/>
        </p:nvSpPr>
        <p:spPr>
          <a:xfrm>
            <a:off x="9359197" y="2664339"/>
            <a:ext cx="2380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/>
              <a:t>NEXO CENTRAL</a:t>
            </a:r>
            <a:r>
              <a:rPr lang="pt-BR" sz="1000" dirty="0"/>
              <a:t> é um conjunto triplo de bases que dão a orientação para o trabalho de  construção dos itens de agenda segundo os eixos temáticos escolhidos. Os nexos escolhidos podem ser vistos do menos para o mais amplo: Inclusão, Inovação e Sustentabilidade.</a:t>
            </a:r>
          </a:p>
        </p:txBody>
      </p:sp>
    </p:spTree>
    <p:extLst>
      <p:ext uri="{BB962C8B-B14F-4D97-AF65-F5344CB8AC3E}">
        <p14:creationId xmlns:p14="http://schemas.microsoft.com/office/powerpoint/2010/main" val="260427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CE46680-1BAC-C941-AEA0-4D88482FBD4D}"/>
              </a:ext>
            </a:extLst>
          </p:cNvPr>
          <p:cNvGrpSpPr/>
          <p:nvPr/>
        </p:nvGrpSpPr>
        <p:grpSpPr>
          <a:xfrm>
            <a:off x="1149741" y="873034"/>
            <a:ext cx="1645854" cy="1254735"/>
            <a:chOff x="5566373" y="1237830"/>
            <a:chExt cx="738539" cy="645132"/>
          </a:xfrm>
        </p:grpSpPr>
        <p:pic>
          <p:nvPicPr>
            <p:cNvPr id="8" name="Graphic 7" descr="Stethoscope">
              <a:extLst>
                <a:ext uri="{FF2B5EF4-FFF2-40B4-BE49-F238E27FC236}">
                  <a16:creationId xmlns:a16="http://schemas.microsoft.com/office/drawing/2014/main" id="{5ACF93DE-FC0D-C94F-AD8A-544BA5C8A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19123" y="1237830"/>
              <a:ext cx="464135" cy="46413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AB6A9A-496C-9547-B599-E2E57D7B3BA0}"/>
                </a:ext>
              </a:extLst>
            </p:cNvPr>
            <p:cNvSpPr txBox="1"/>
            <p:nvPr/>
          </p:nvSpPr>
          <p:spPr>
            <a:xfrm>
              <a:off x="5566373" y="1677242"/>
              <a:ext cx="738539" cy="205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R" sz="2000" dirty="0"/>
                <a:t>Saúde 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100D4FE-D7A2-8947-AEE2-8112931A62CB}"/>
              </a:ext>
            </a:extLst>
          </p:cNvPr>
          <p:cNvGrpSpPr/>
          <p:nvPr/>
        </p:nvGrpSpPr>
        <p:grpSpPr>
          <a:xfrm>
            <a:off x="9377782" y="3797820"/>
            <a:ext cx="1418530" cy="976995"/>
            <a:chOff x="9326482" y="3896715"/>
            <a:chExt cx="2231625" cy="1401998"/>
          </a:xfrm>
        </p:grpSpPr>
        <p:pic>
          <p:nvPicPr>
            <p:cNvPr id="49" name="Graphic 48" descr="Bank with solid fill">
              <a:extLst>
                <a:ext uri="{FF2B5EF4-FFF2-40B4-BE49-F238E27FC236}">
                  <a16:creationId xmlns:a16="http://schemas.microsoft.com/office/drawing/2014/main" id="{3CA165D9-E65E-434A-81B4-976745A38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85094" y="3896715"/>
              <a:ext cx="914400" cy="914400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ECD1E92-1345-CE40-8E8F-236C39FDD7A9}"/>
                </a:ext>
              </a:extLst>
            </p:cNvPr>
            <p:cNvSpPr txBox="1"/>
            <p:nvPr/>
          </p:nvSpPr>
          <p:spPr>
            <a:xfrm>
              <a:off x="9326482" y="4724551"/>
              <a:ext cx="2231625" cy="574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2000" dirty="0"/>
                <a:t>Democracia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CD1EB0E-F73C-9E4D-8B5B-2C3E2DD7CA95}"/>
              </a:ext>
            </a:extLst>
          </p:cNvPr>
          <p:cNvGrpSpPr/>
          <p:nvPr/>
        </p:nvGrpSpPr>
        <p:grpSpPr>
          <a:xfrm>
            <a:off x="9427411" y="1031209"/>
            <a:ext cx="1689886" cy="1112990"/>
            <a:chOff x="9064087" y="2030551"/>
            <a:chExt cx="2240800" cy="1407982"/>
          </a:xfrm>
        </p:grpSpPr>
        <p:pic>
          <p:nvPicPr>
            <p:cNvPr id="7" name="Graphic 6" descr="Weights Uneven with solid fill">
              <a:extLst>
                <a:ext uri="{FF2B5EF4-FFF2-40B4-BE49-F238E27FC236}">
                  <a16:creationId xmlns:a16="http://schemas.microsoft.com/office/drawing/2014/main" id="{D2104A25-287C-7943-BEE5-C076BCD8D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91106" y="2030551"/>
              <a:ext cx="914400" cy="914400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965A274-7798-9A4F-9092-ED8EB21DCCB7}"/>
                </a:ext>
              </a:extLst>
            </p:cNvPr>
            <p:cNvSpPr txBox="1"/>
            <p:nvPr/>
          </p:nvSpPr>
          <p:spPr>
            <a:xfrm>
              <a:off x="9064087" y="2932376"/>
              <a:ext cx="2240800" cy="506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2000" dirty="0"/>
                <a:t>Desigualdades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90F81D1-60A7-844F-8508-6F52643D8CBE}"/>
              </a:ext>
            </a:extLst>
          </p:cNvPr>
          <p:cNvGrpSpPr/>
          <p:nvPr/>
        </p:nvGrpSpPr>
        <p:grpSpPr>
          <a:xfrm>
            <a:off x="5466425" y="3718674"/>
            <a:ext cx="1002198" cy="1185385"/>
            <a:chOff x="10230780" y="5297915"/>
            <a:chExt cx="1155661" cy="1244646"/>
          </a:xfrm>
        </p:grpSpPr>
        <p:pic>
          <p:nvPicPr>
            <p:cNvPr id="68" name="Graphic 67" descr="City">
              <a:extLst>
                <a:ext uri="{FF2B5EF4-FFF2-40B4-BE49-F238E27FC236}">
                  <a16:creationId xmlns:a16="http://schemas.microsoft.com/office/drawing/2014/main" id="{85AECED1-1B8B-574E-BAC2-15B802EE3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35538" y="5297915"/>
              <a:ext cx="997659" cy="997659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1D32EE8-FA51-1F4D-8BE3-E7AF53892FE3}"/>
                </a:ext>
              </a:extLst>
            </p:cNvPr>
            <p:cNvSpPr txBox="1"/>
            <p:nvPr/>
          </p:nvSpPr>
          <p:spPr>
            <a:xfrm>
              <a:off x="10230780" y="6122448"/>
              <a:ext cx="1155661" cy="420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2000" dirty="0"/>
                <a:t>Cidades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0526FC2-8CE8-A845-96B4-AB3BEC980C12}"/>
              </a:ext>
            </a:extLst>
          </p:cNvPr>
          <p:cNvGrpSpPr/>
          <p:nvPr/>
        </p:nvGrpSpPr>
        <p:grpSpPr>
          <a:xfrm>
            <a:off x="5451359" y="873035"/>
            <a:ext cx="1170513" cy="1212446"/>
            <a:chOff x="4776560" y="1546016"/>
            <a:chExt cx="738493" cy="731705"/>
          </a:xfrm>
        </p:grpSpPr>
        <p:pic>
          <p:nvPicPr>
            <p:cNvPr id="99" name="Graphic 98" descr="Classroom">
              <a:extLst>
                <a:ext uri="{FF2B5EF4-FFF2-40B4-BE49-F238E27FC236}">
                  <a16:creationId xmlns:a16="http://schemas.microsoft.com/office/drawing/2014/main" id="{B22EBD2E-5BA0-6B4A-A2E4-BDF09CF1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79807" y="1546016"/>
              <a:ext cx="550408" cy="550408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89F21F7-75C5-174F-8375-58742BD5A600}"/>
                </a:ext>
              </a:extLst>
            </p:cNvPr>
            <p:cNvSpPr txBox="1"/>
            <p:nvPr/>
          </p:nvSpPr>
          <p:spPr>
            <a:xfrm>
              <a:off x="4776560" y="2036257"/>
              <a:ext cx="738493" cy="241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2000" dirty="0"/>
                <a:t>Educação</a:t>
              </a:r>
            </a:p>
          </p:txBody>
        </p:sp>
      </p:grpSp>
      <p:pic>
        <p:nvPicPr>
          <p:cNvPr id="66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17DBEE5-5476-8142-A2CD-7EB4C3E4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65" y="2188691"/>
            <a:ext cx="1294828" cy="127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A957944-3237-ED42-AD9A-B12300D2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04" y="2197154"/>
            <a:ext cx="1260465" cy="12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FE88E5C-4598-AF47-AEE5-B970FA2C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" y="2189543"/>
            <a:ext cx="1275275" cy="12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58E7BEC-F031-6849-9D32-7D69C0B9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31" y="2197153"/>
            <a:ext cx="1275275" cy="12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9FA8A3AA-D662-A54F-9E78-1CF7ECC7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02" y="2197153"/>
            <a:ext cx="1275275" cy="12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6A3667C-EDA6-6744-AD3B-8FA80108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65" y="4947884"/>
            <a:ext cx="1225918" cy="120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63DFEA67-1EED-C34A-AA47-8D3AFA868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371" y="4955494"/>
            <a:ext cx="1218179" cy="11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7" descr="Application, icon&#10;&#10;Description automatically generated">
            <a:extLst>
              <a:ext uri="{FF2B5EF4-FFF2-40B4-BE49-F238E27FC236}">
                <a16:creationId xmlns:a16="http://schemas.microsoft.com/office/drawing/2014/main" id="{6ED6AC7A-E218-724A-9E54-A446B565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849" y="4955494"/>
            <a:ext cx="1201007" cy="11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FA8B948-2538-3C43-8940-B59463234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49" y="4947885"/>
            <a:ext cx="1246026" cy="12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Icon&#10;&#10;Description automatically generated">
            <a:extLst>
              <a:ext uri="{FF2B5EF4-FFF2-40B4-BE49-F238E27FC236}">
                <a16:creationId xmlns:a16="http://schemas.microsoft.com/office/drawing/2014/main" id="{FCA0B100-A5C4-F44E-8711-92900DC07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63" y="4947885"/>
            <a:ext cx="1225919" cy="12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5" descr="Table&#10;&#10;Description automatically generated">
            <a:extLst>
              <a:ext uri="{FF2B5EF4-FFF2-40B4-BE49-F238E27FC236}">
                <a16:creationId xmlns:a16="http://schemas.microsoft.com/office/drawing/2014/main" id="{4868BDF7-1E0A-3348-853E-42DBAC3B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69" y="4955495"/>
            <a:ext cx="1225919" cy="12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320BC8B-67B5-7C49-A6F1-87877D9A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50" y="2197155"/>
            <a:ext cx="1275273" cy="12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D581623-D449-AC4F-B597-FD72CE2C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03" y="2205626"/>
            <a:ext cx="1258919" cy="12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BA09CF7-B955-3C48-9133-271CBCFF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21" y="2205626"/>
            <a:ext cx="1253286" cy="12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799AAB-DBA4-FB40-B78D-A3D90108E7EF}"/>
              </a:ext>
            </a:extLst>
          </p:cNvPr>
          <p:cNvSpPr txBox="1"/>
          <p:nvPr/>
        </p:nvSpPr>
        <p:spPr>
          <a:xfrm>
            <a:off x="949423" y="129282"/>
            <a:ext cx="962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/>
              <a:t>ODS primários associados aos Eixos Temáticos USP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18D93-87A0-C84C-8E39-04DB3FCC37C3}"/>
              </a:ext>
            </a:extLst>
          </p:cNvPr>
          <p:cNvSpPr txBox="1"/>
          <p:nvPr/>
        </p:nvSpPr>
        <p:spPr>
          <a:xfrm>
            <a:off x="6096001" y="6498762"/>
            <a:ext cx="6097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b="1" dirty="0"/>
              <a:t>Eixos</a:t>
            </a:r>
            <a:r>
              <a:rPr lang="pt-BR" sz="1000" dirty="0"/>
              <a:t> são consolidações do que a USP tem de conhecimento que possa ser usado para aumentar o bem-estar da sociedade. Eles têm que ser munidos de capacidade de entrega através de influência sobre as políticas públicas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5DA5E3-1727-7243-935C-69D0A0BDBD38}"/>
              </a:ext>
            </a:extLst>
          </p:cNvPr>
          <p:cNvGrpSpPr/>
          <p:nvPr/>
        </p:nvGrpSpPr>
        <p:grpSpPr>
          <a:xfrm>
            <a:off x="1056018" y="3660329"/>
            <a:ext cx="1739579" cy="1205409"/>
            <a:chOff x="7058330" y="3936886"/>
            <a:chExt cx="1191767" cy="815204"/>
          </a:xfrm>
        </p:grpSpPr>
        <p:pic>
          <p:nvPicPr>
            <p:cNvPr id="11" name="Graphic 10" descr="Drama with solid fill">
              <a:extLst>
                <a:ext uri="{FF2B5EF4-FFF2-40B4-BE49-F238E27FC236}">
                  <a16:creationId xmlns:a16="http://schemas.microsoft.com/office/drawing/2014/main" id="{6C2B8373-5635-FA4F-82E8-5E0515597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288918" y="3936886"/>
              <a:ext cx="576307" cy="57630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ED67364-A319-B447-8C7B-F9E9F77DB65C}"/>
                </a:ext>
              </a:extLst>
            </p:cNvPr>
            <p:cNvSpPr txBox="1"/>
            <p:nvPr/>
          </p:nvSpPr>
          <p:spPr>
            <a:xfrm>
              <a:off x="7058330" y="4481500"/>
              <a:ext cx="1191767" cy="27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2000" dirty="0"/>
                <a:t>Cultura e Artes</a:t>
              </a:r>
            </a:p>
          </p:txBody>
        </p:sp>
      </p:grpSp>
      <p:pic>
        <p:nvPicPr>
          <p:cNvPr id="194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A148608C-1C9A-6A44-8EA7-F9B8AC5E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12" y="4947885"/>
            <a:ext cx="1246026" cy="12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E628D1C-4894-474F-8B91-1CC5AF07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" y="4947885"/>
            <a:ext cx="1246027" cy="122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20D0430-72C7-A948-97D4-1063B748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46" y="4955495"/>
            <a:ext cx="1246026" cy="12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356263-259C-9C49-B4E4-346F21C58CD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213064" y="6922761"/>
            <a:ext cx="2794000" cy="2324100"/>
          </a:xfrm>
          <a:prstGeom prst="rect">
            <a:avLst/>
          </a:prstGeom>
        </p:spPr>
      </p:pic>
      <p:pic>
        <p:nvPicPr>
          <p:cNvPr id="93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32517E3-B411-B545-A001-D82727CA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927" y="2197153"/>
            <a:ext cx="1288240" cy="12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49F27-B52F-5646-A4F5-0FE00A430B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11868"/>
            <a:ext cx="904624" cy="8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9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B2E32574-2E61-8D4E-8C37-7F624FE5F09A}"/>
              </a:ext>
            </a:extLst>
          </p:cNvPr>
          <p:cNvGrpSpPr/>
          <p:nvPr/>
        </p:nvGrpSpPr>
        <p:grpSpPr>
          <a:xfrm>
            <a:off x="7666879" y="3767792"/>
            <a:ext cx="1804982" cy="1160739"/>
            <a:chOff x="7522644" y="832797"/>
            <a:chExt cx="1016140" cy="65899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500971B-E550-6D44-B032-359B390A1586}"/>
                </a:ext>
              </a:extLst>
            </p:cNvPr>
            <p:cNvSpPr txBox="1"/>
            <p:nvPr/>
          </p:nvSpPr>
          <p:spPr>
            <a:xfrm>
              <a:off x="7522644" y="1264634"/>
              <a:ext cx="1016140" cy="22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2000" dirty="0"/>
                <a:t>Meio Ambiente</a:t>
              </a:r>
            </a:p>
          </p:txBody>
        </p:sp>
        <p:pic>
          <p:nvPicPr>
            <p:cNvPr id="91" name="Graphic 90" descr="Deciduous tree">
              <a:extLst>
                <a:ext uri="{FF2B5EF4-FFF2-40B4-BE49-F238E27FC236}">
                  <a16:creationId xmlns:a16="http://schemas.microsoft.com/office/drawing/2014/main" id="{C770B623-7B8D-654C-BEA3-C9238AA43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46505" y="832797"/>
              <a:ext cx="431837" cy="431837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C37DC4A-95B5-214D-A07C-93AD836669F7}"/>
              </a:ext>
            </a:extLst>
          </p:cNvPr>
          <p:cNvGrpSpPr/>
          <p:nvPr/>
        </p:nvGrpSpPr>
        <p:grpSpPr>
          <a:xfrm>
            <a:off x="3036566" y="3726054"/>
            <a:ext cx="1493294" cy="1162347"/>
            <a:chOff x="8737107" y="496933"/>
            <a:chExt cx="1140885" cy="917005"/>
          </a:xfrm>
        </p:grpSpPr>
        <p:pic>
          <p:nvPicPr>
            <p:cNvPr id="101" name="Graphic 100" descr="Farmer female with solid fill">
              <a:extLst>
                <a:ext uri="{FF2B5EF4-FFF2-40B4-BE49-F238E27FC236}">
                  <a16:creationId xmlns:a16="http://schemas.microsoft.com/office/drawing/2014/main" id="{67E838B0-9A67-DA4C-8CB1-A12832443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66816" y="496933"/>
              <a:ext cx="727368" cy="727368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6FC363F-509E-8B47-B733-908A8C9760CA}"/>
                </a:ext>
              </a:extLst>
            </p:cNvPr>
            <p:cNvSpPr txBox="1"/>
            <p:nvPr/>
          </p:nvSpPr>
          <p:spPr>
            <a:xfrm>
              <a:off x="8737107" y="1098281"/>
              <a:ext cx="1140885" cy="315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2000" dirty="0"/>
                <a:t>Agronegócio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075097B-DBA5-CF4B-BC8A-1BE1C4704BB9}"/>
              </a:ext>
            </a:extLst>
          </p:cNvPr>
          <p:cNvGrpSpPr/>
          <p:nvPr/>
        </p:nvGrpSpPr>
        <p:grpSpPr>
          <a:xfrm>
            <a:off x="9492199" y="682699"/>
            <a:ext cx="1216595" cy="1378086"/>
            <a:chOff x="10806479" y="2059055"/>
            <a:chExt cx="995907" cy="1136706"/>
          </a:xfrm>
        </p:grpSpPr>
        <p:pic>
          <p:nvPicPr>
            <p:cNvPr id="104" name="Graphic 103" descr="Renewable Energy with solid fill">
              <a:extLst>
                <a:ext uri="{FF2B5EF4-FFF2-40B4-BE49-F238E27FC236}">
                  <a16:creationId xmlns:a16="http://schemas.microsoft.com/office/drawing/2014/main" id="{0B19651F-7A23-284B-97E7-898EC069D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06479" y="2059055"/>
              <a:ext cx="914400" cy="914400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3FF0265-F168-D54F-B5DA-4C92A8D9FF64}"/>
                </a:ext>
              </a:extLst>
            </p:cNvPr>
            <p:cNvSpPr txBox="1"/>
            <p:nvPr/>
          </p:nvSpPr>
          <p:spPr>
            <a:xfrm>
              <a:off x="11015053" y="2865733"/>
              <a:ext cx="787333" cy="330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sz="2000" dirty="0"/>
                <a:t>Energia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4C6C68E-E5A7-C745-B0B9-27D0D26FCD05}"/>
              </a:ext>
            </a:extLst>
          </p:cNvPr>
          <p:cNvGrpSpPr/>
          <p:nvPr/>
        </p:nvGrpSpPr>
        <p:grpSpPr>
          <a:xfrm>
            <a:off x="5539253" y="639630"/>
            <a:ext cx="1109920" cy="1381962"/>
            <a:chOff x="11072684" y="3296012"/>
            <a:chExt cx="1023123" cy="1160650"/>
          </a:xfrm>
        </p:grpSpPr>
        <p:pic>
          <p:nvPicPr>
            <p:cNvPr id="107" name="Graphic 106" descr="Factory with solid fill">
              <a:extLst>
                <a:ext uri="{FF2B5EF4-FFF2-40B4-BE49-F238E27FC236}">
                  <a16:creationId xmlns:a16="http://schemas.microsoft.com/office/drawing/2014/main" id="{78ECDDCC-53DF-E548-9A5F-C0600AB4C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127760" y="3296012"/>
              <a:ext cx="914400" cy="914400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A5D7730-6773-1E48-A0A1-404C6EE47AF3}"/>
                </a:ext>
              </a:extLst>
            </p:cNvPr>
            <p:cNvSpPr txBox="1"/>
            <p:nvPr/>
          </p:nvSpPr>
          <p:spPr>
            <a:xfrm>
              <a:off x="11072684" y="4120627"/>
              <a:ext cx="1023123" cy="336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2000" dirty="0"/>
                <a:t>Indústria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DED0D7D-663B-D140-971A-8DD6355D837D}"/>
              </a:ext>
            </a:extLst>
          </p:cNvPr>
          <p:cNvGrpSpPr/>
          <p:nvPr/>
        </p:nvGrpSpPr>
        <p:grpSpPr>
          <a:xfrm>
            <a:off x="1363433" y="760407"/>
            <a:ext cx="1204945" cy="1250972"/>
            <a:chOff x="10242466" y="1113155"/>
            <a:chExt cx="971025" cy="1169250"/>
          </a:xfrm>
        </p:grpSpPr>
        <p:pic>
          <p:nvPicPr>
            <p:cNvPr id="110" name="Graphic 109" descr="Business Growth with solid fill">
              <a:extLst>
                <a:ext uri="{FF2B5EF4-FFF2-40B4-BE49-F238E27FC236}">
                  <a16:creationId xmlns:a16="http://schemas.microsoft.com/office/drawing/2014/main" id="{41E95640-918C-8B42-80FF-EA93BFA7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296038" y="1113155"/>
              <a:ext cx="863881" cy="863881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A221919-B4FD-2444-8044-4DCFB4B5E9FB}"/>
                </a:ext>
              </a:extLst>
            </p:cNvPr>
            <p:cNvSpPr txBox="1"/>
            <p:nvPr/>
          </p:nvSpPr>
          <p:spPr>
            <a:xfrm>
              <a:off x="10242466" y="1908433"/>
              <a:ext cx="971025" cy="373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R" sz="2000" dirty="0"/>
                <a:t>Economia</a:t>
              </a:r>
            </a:p>
          </p:txBody>
        </p:sp>
      </p:grpSp>
      <p:pic>
        <p:nvPicPr>
          <p:cNvPr id="174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5B6A38AE-645D-BE41-B0F7-B0BA623E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91" y="5034063"/>
            <a:ext cx="1255610" cy="12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A316B27-04B3-324B-8492-9D61063D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63" y="5028479"/>
            <a:ext cx="1235715" cy="12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16" descr="A green sign with white text&#10;&#10;Description automatically generated">
            <a:extLst>
              <a:ext uri="{FF2B5EF4-FFF2-40B4-BE49-F238E27FC236}">
                <a16:creationId xmlns:a16="http://schemas.microsoft.com/office/drawing/2014/main" id="{F80E4B3D-1C2B-CF41-A536-40BE58F4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20" y="5040378"/>
            <a:ext cx="1223614" cy="12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E556E12-B612-9C45-8C95-1D3ABBC5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40" y="5063342"/>
            <a:ext cx="1269226" cy="12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5745107-3687-5746-983F-A3B7CBF6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80" y="5063341"/>
            <a:ext cx="1256702" cy="12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ADFF86A6-2912-6248-AE0C-AB9C7C24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03" y="5045079"/>
            <a:ext cx="1256703" cy="12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" descr="Icon&#10;&#10;Description automatically generated">
            <a:extLst>
              <a:ext uri="{FF2B5EF4-FFF2-40B4-BE49-F238E27FC236}">
                <a16:creationId xmlns:a16="http://schemas.microsoft.com/office/drawing/2014/main" id="{452171C4-0F65-DB40-A8C1-DEEA7917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96" y="2272538"/>
            <a:ext cx="1238132" cy="121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6AFB87-962A-9D41-AACA-A2374522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028" y="2284287"/>
            <a:ext cx="1226185" cy="120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4C28EEF-FFAB-464E-A44C-FFEF4AA5E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56" y="2254278"/>
            <a:ext cx="1256702" cy="12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19E9BF-E369-9F4E-BC8F-EDE32F41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59" y="2255352"/>
            <a:ext cx="1255610" cy="123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3D799D81-5FF9-C141-82E2-3D961486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58" y="2254277"/>
            <a:ext cx="1269226" cy="12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65139CE-5BC3-E241-BD8F-A7B69C9C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85" y="2260224"/>
            <a:ext cx="1269227" cy="12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8CAC8A1-FAA7-4846-B481-49917D74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27" y="2272539"/>
            <a:ext cx="1256702" cy="12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8508E7F5-A9C3-AE4C-AE99-8E3A08A0E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503" y="2284286"/>
            <a:ext cx="1226184" cy="120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54341A52-77EE-9648-8DBE-C75AF6CFD23B}"/>
              </a:ext>
            </a:extLst>
          </p:cNvPr>
          <p:cNvSpPr txBox="1"/>
          <p:nvPr/>
        </p:nvSpPr>
        <p:spPr>
          <a:xfrm>
            <a:off x="6096001" y="6498762"/>
            <a:ext cx="6097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b="1" dirty="0"/>
              <a:t>Eixos</a:t>
            </a:r>
            <a:r>
              <a:rPr lang="pt-BR" sz="1000" dirty="0"/>
              <a:t> são consolidações do que a USP tem de conhecimento que possa ser usado para aumentar o bem-estar da sociedade. Eles têm que ser munidos de capacidade de entrega através de influência sobre as políticas públicas </a:t>
            </a:r>
          </a:p>
        </p:txBody>
      </p:sp>
      <p:pic>
        <p:nvPicPr>
          <p:cNvPr id="19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00D4BBC-CF1C-5643-9C6E-7F6909279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3" y="2254277"/>
            <a:ext cx="1275273" cy="12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B0D55CB-6B57-FE4A-89CB-5289FB8332B9}"/>
              </a:ext>
            </a:extLst>
          </p:cNvPr>
          <p:cNvSpPr txBox="1"/>
          <p:nvPr/>
        </p:nvSpPr>
        <p:spPr>
          <a:xfrm>
            <a:off x="949423" y="129282"/>
            <a:ext cx="962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3600" dirty="0"/>
              <a:t>ODS primários associados aos Eixos Temáticos USP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5CCA22F-970A-504A-82F1-745F2FED751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11868"/>
            <a:ext cx="904624" cy="8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4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ço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415">
            <a:off x="824109" y="5123470"/>
            <a:ext cx="2108221" cy="1745040"/>
          </a:xfrm>
          <a:prstGeom prst="rect">
            <a:avLst/>
          </a:prstGeom>
        </p:spPr>
      </p:pic>
      <p:pic>
        <p:nvPicPr>
          <p:cNvPr id="8" name="Picture 7" descr="Traço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291">
            <a:off x="789132" y="3887502"/>
            <a:ext cx="2108221" cy="1745040"/>
          </a:xfrm>
          <a:prstGeom prst="rect">
            <a:avLst/>
          </a:prstGeom>
        </p:spPr>
      </p:pic>
      <p:pic>
        <p:nvPicPr>
          <p:cNvPr id="9" name="Picture 8" descr="Traço-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92" y="5112960"/>
            <a:ext cx="2108221" cy="1745040"/>
          </a:xfrm>
          <a:prstGeom prst="rect">
            <a:avLst/>
          </a:prstGeom>
        </p:spPr>
      </p:pic>
      <p:pic>
        <p:nvPicPr>
          <p:cNvPr id="10" name="Picture 9" descr="Traço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260">
            <a:off x="977327" y="4490408"/>
            <a:ext cx="2108221" cy="1745040"/>
          </a:xfrm>
          <a:prstGeom prst="rect">
            <a:avLst/>
          </a:prstGeom>
        </p:spPr>
      </p:pic>
      <p:pic>
        <p:nvPicPr>
          <p:cNvPr id="12" name="Picture 11" descr="Traço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2" y="3524055"/>
            <a:ext cx="2108221" cy="1745040"/>
          </a:xfrm>
          <a:prstGeom prst="rect">
            <a:avLst/>
          </a:prstGeom>
        </p:spPr>
      </p:pic>
      <p:pic>
        <p:nvPicPr>
          <p:cNvPr id="11" name="Picture 10" descr="Traço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8059">
            <a:off x="870305" y="2955286"/>
            <a:ext cx="2108221" cy="1745040"/>
          </a:xfrm>
          <a:prstGeom prst="rect">
            <a:avLst/>
          </a:prstGeom>
        </p:spPr>
      </p:pic>
      <p:pic>
        <p:nvPicPr>
          <p:cNvPr id="13" name="Picture 12" descr="Traço-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44" y="2820655"/>
            <a:ext cx="2108221" cy="1745040"/>
          </a:xfrm>
          <a:prstGeom prst="rect">
            <a:avLst/>
          </a:prstGeom>
        </p:spPr>
      </p:pic>
      <p:pic>
        <p:nvPicPr>
          <p:cNvPr id="14" name="Picture 13" descr="Traço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1" y="5879784"/>
            <a:ext cx="2108221" cy="1745040"/>
          </a:xfrm>
          <a:prstGeom prst="rect">
            <a:avLst/>
          </a:prstGeom>
        </p:spPr>
      </p:pic>
      <p:pic>
        <p:nvPicPr>
          <p:cNvPr id="15" name="Picture 14" descr="Traço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7" y="2080037"/>
            <a:ext cx="2108221" cy="1745040"/>
          </a:xfrm>
          <a:prstGeom prst="rect">
            <a:avLst/>
          </a:prstGeom>
        </p:spPr>
      </p:pic>
      <p:pic>
        <p:nvPicPr>
          <p:cNvPr id="16" name="Picture 15" descr="Traço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8166" y="1779015"/>
            <a:ext cx="2108221" cy="1745040"/>
          </a:xfrm>
          <a:prstGeom prst="rect">
            <a:avLst/>
          </a:prstGeom>
        </p:spPr>
      </p:pic>
      <p:pic>
        <p:nvPicPr>
          <p:cNvPr id="17" name="Picture 16" descr="Traço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0298">
            <a:off x="1085084" y="879344"/>
            <a:ext cx="2108221" cy="1745040"/>
          </a:xfrm>
          <a:prstGeom prst="rect">
            <a:avLst/>
          </a:prstGeom>
        </p:spPr>
      </p:pic>
      <p:pic>
        <p:nvPicPr>
          <p:cNvPr id="18" name="Picture 17" descr="Traço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5511">
            <a:off x="636608" y="906494"/>
            <a:ext cx="2108221" cy="1745040"/>
          </a:xfrm>
          <a:prstGeom prst="rect">
            <a:avLst/>
          </a:prstGeom>
        </p:spPr>
      </p:pic>
      <p:pic>
        <p:nvPicPr>
          <p:cNvPr id="19" name="Picture 18" descr="Traço-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42" y="288656"/>
            <a:ext cx="2108221" cy="1745040"/>
          </a:xfrm>
          <a:prstGeom prst="rect">
            <a:avLst/>
          </a:prstGeom>
        </p:spPr>
      </p:pic>
      <p:pic>
        <p:nvPicPr>
          <p:cNvPr id="21" name="Picture 20" descr="Traço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5" y="-84642"/>
            <a:ext cx="2108221" cy="1745040"/>
          </a:xfrm>
          <a:prstGeom prst="rect">
            <a:avLst/>
          </a:prstGeom>
        </p:spPr>
      </p:pic>
      <p:pic>
        <p:nvPicPr>
          <p:cNvPr id="22" name="Picture 21" descr="Traço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6398">
            <a:off x="809950" y="-564844"/>
            <a:ext cx="2108221" cy="174504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476527" y="0"/>
            <a:ext cx="8191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9" indent="-285759" algn="ctr"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211179" y="356394"/>
            <a:ext cx="0" cy="862970"/>
          </a:xfrm>
          <a:prstGeom prst="line">
            <a:avLst/>
          </a:prstGeom>
          <a:ln w="57150" cmpd="sng">
            <a:solidFill>
              <a:srgbClr val="F6BF0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LogoAmareloCompletoUC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77" y="6271072"/>
            <a:ext cx="952525" cy="5556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79902C-C25F-914E-B386-EC56CBC69B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0699" y="1915220"/>
            <a:ext cx="2770751" cy="28927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O Brasil e os Objetivos de Desenvolvimento Sustentável para a energia (ODS  7) | Blog Infopetro">
            <a:extLst>
              <a:ext uri="{FF2B5EF4-FFF2-40B4-BE49-F238E27FC236}">
                <a16:creationId xmlns:a16="http://schemas.microsoft.com/office/drawing/2014/main" id="{3385F499-70A1-A541-A756-8F07FE692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755" y="1932305"/>
            <a:ext cx="1407758" cy="13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D799A-B78C-364D-995C-EA925C07D3B5}"/>
              </a:ext>
            </a:extLst>
          </p:cNvPr>
          <p:cNvSpPr txBox="1"/>
          <p:nvPr/>
        </p:nvSpPr>
        <p:spPr>
          <a:xfrm>
            <a:off x="8704579" y="136408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latin typeface="American Typewriter" panose="02090604020004020304" pitchFamily="18" charset="77"/>
              </a:rPr>
              <a:t>Introdução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E3D0C-977C-4B44-B74D-40C2A33B2C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4872" y="3524454"/>
            <a:ext cx="1513527" cy="1414819"/>
          </a:xfrm>
          <a:prstGeom prst="rect">
            <a:avLst/>
          </a:prstGeom>
        </p:spPr>
      </p:pic>
      <p:pic>
        <p:nvPicPr>
          <p:cNvPr id="42" name="Picture 4" descr="ALRocha-antenacultural: ONU divulga 1º relatório de acompanhamento dos  Objetivos do Desenvolvimento Sustentável">
            <a:extLst>
              <a:ext uri="{FF2B5EF4-FFF2-40B4-BE49-F238E27FC236}">
                <a16:creationId xmlns:a16="http://schemas.microsoft.com/office/drawing/2014/main" id="{95F01EC5-3F8B-FC4D-A908-91E7A52DF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871" y="5185979"/>
            <a:ext cx="681214" cy="9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8D65A3-5058-AA42-8462-E0C63D5B9565}"/>
              </a:ext>
            </a:extLst>
          </p:cNvPr>
          <p:cNvSpPr txBox="1"/>
          <p:nvPr/>
        </p:nvSpPr>
        <p:spPr>
          <a:xfrm>
            <a:off x="6765234" y="1364083"/>
            <a:ext cx="221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1. </a:t>
            </a:r>
            <a:r>
              <a:rPr lang="x-none" sz="1200" dirty="0"/>
              <a:t>Como o Guia foi feito ?</a:t>
            </a:r>
            <a:endParaRPr lang="x-none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EE4904-1A81-BF45-B67D-ABE41E1D7C39}"/>
              </a:ext>
            </a:extLst>
          </p:cNvPr>
          <p:cNvSpPr txBox="1"/>
          <p:nvPr/>
        </p:nvSpPr>
        <p:spPr>
          <a:xfrm>
            <a:off x="6765232" y="2336984"/>
            <a:ext cx="175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2. </a:t>
            </a:r>
            <a:r>
              <a:rPr lang="x-none" sz="1200" i="1" dirty="0"/>
              <a:t>Recorte  por ODS</a:t>
            </a:r>
            <a:endParaRPr lang="x-none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071D95-8463-7D4A-AA99-5CCCCDAA2849}"/>
              </a:ext>
            </a:extLst>
          </p:cNvPr>
          <p:cNvSpPr txBox="1"/>
          <p:nvPr/>
        </p:nvSpPr>
        <p:spPr>
          <a:xfrm>
            <a:off x="6765233" y="4092888"/>
            <a:ext cx="162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3. </a:t>
            </a:r>
            <a:r>
              <a:rPr lang="x-none" sz="1200" i="1" dirty="0"/>
              <a:t>Recorte por Temas</a:t>
            </a:r>
            <a:endParaRPr lang="x-none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A01D3-CFF9-0640-8AD7-5C2FD3783A99}"/>
              </a:ext>
            </a:extLst>
          </p:cNvPr>
          <p:cNvSpPr txBox="1"/>
          <p:nvPr/>
        </p:nvSpPr>
        <p:spPr>
          <a:xfrm>
            <a:off x="6743556" y="5457013"/>
            <a:ext cx="235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4. </a:t>
            </a:r>
            <a:r>
              <a:rPr lang="x-none" sz="1200" i="1" dirty="0"/>
              <a:t>Apêndice com metas dos 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FDE43-9287-554F-9762-29610FED66B8}"/>
              </a:ext>
            </a:extLst>
          </p:cNvPr>
          <p:cNvSpPr txBox="1"/>
          <p:nvPr/>
        </p:nvSpPr>
        <p:spPr>
          <a:xfrm>
            <a:off x="3778294" y="5106997"/>
            <a:ext cx="2355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/>
              <a:t>193 itens de agenda arranjados segundo dois recortes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25A45B4A-61F4-8545-8C59-0988B0BD3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741" y="464715"/>
            <a:ext cx="54639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x-none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SÍNTESE USP CIDADES GLOBAIS</a:t>
            </a:r>
            <a:r>
              <a:rPr lang="pt-PT" altLang="x-none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Guia para Cidades Sustentáveis</a:t>
            </a:r>
            <a:endParaRPr lang="pt-PT" altLang="x-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4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42064</TotalTime>
  <Words>1295</Words>
  <Application>Microsoft Macintosh PowerPoint</Application>
  <PresentationFormat>Widescreen</PresentationFormat>
  <Paragraphs>202</Paragraphs>
  <Slides>20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American Typewriter</vt:lpstr>
      <vt:lpstr>Apple Chancery</vt:lpstr>
      <vt:lpstr>Arial</vt:lpstr>
      <vt:lpstr>Avenir LT Std 95 Black</vt:lpstr>
      <vt:lpstr>Calibri</vt:lpstr>
      <vt:lpstr>Calibri Light</vt:lpstr>
      <vt:lpstr>Comic Sans MS</vt:lpstr>
      <vt:lpstr>Comic Sans MS</vt:lpstr>
      <vt:lpstr>Office Theme</vt:lpstr>
      <vt:lpstr>Apresentação do PowerPoint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FUTURO DO PROGRAMA</vt:lpstr>
      <vt:lpstr>OBRIGADO</vt:lpstr>
      <vt:lpstr>Apresentação do PowerPoint</vt:lpstr>
      <vt:lpstr>Apresentação do PowerPoint</vt:lpstr>
      <vt:lpstr>Apresentação do PowerPoint</vt:lpstr>
      <vt:lpstr>As ações consideradas dentro de parâmetros de  sustentabilidade, inovação e inclusão </vt:lpstr>
      <vt:lpstr>Esquema de trabalho</vt:lpstr>
      <vt:lpstr>Apresentação do PowerPoint</vt:lpstr>
      <vt:lpstr>Cronograma</vt:lpstr>
      <vt:lpstr>Documentos a serem enviados</vt:lpstr>
      <vt:lpstr>ESTÁGIO ATUAL DO PROGRAMA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Primeiro ensaio</dc:title>
  <dc:creator>Marcos Buckeridge</dc:creator>
  <cp:lastModifiedBy>Marcos Buckeridge</cp:lastModifiedBy>
  <cp:revision>102</cp:revision>
  <dcterms:created xsi:type="dcterms:W3CDTF">2022-01-08T22:04:14Z</dcterms:created>
  <dcterms:modified xsi:type="dcterms:W3CDTF">2022-08-30T16:08:10Z</dcterms:modified>
</cp:coreProperties>
</file>